
<file path=[Content_Types].xml><?xml version="1.0" encoding="utf-8"?>
<Types xmlns="http://schemas.openxmlformats.org/package/2006/content-types">
  <Default Extension="glb" ContentType="model/gltf.binary"/>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76" r:id="rId3"/>
    <p:sldId id="271" r:id="rId4"/>
    <p:sldId id="273" r:id="rId5"/>
    <p:sldId id="274" r:id="rId6"/>
    <p:sldId id="275" r:id="rId7"/>
    <p:sldId id="264" r:id="rId8"/>
    <p:sldId id="257" r:id="rId9"/>
    <p:sldId id="258" r:id="rId10"/>
    <p:sldId id="265" r:id="rId11"/>
    <p:sldId id="260" r:id="rId12"/>
    <p:sldId id="261" r:id="rId13"/>
    <p:sldId id="262" r:id="rId14"/>
    <p:sldId id="263" r:id="rId15"/>
    <p:sldId id="266" r:id="rId16"/>
    <p:sldId id="267" r:id="rId17"/>
    <p:sldId id="268" r:id="rId18"/>
    <p:sldId id="270"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B8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dirty="0"/>
              <a:pPr/>
              <a:t>12/6/2022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36636D-D922-432D-A958-524484B5923D}" type="datetimeFigureOut">
              <a:rPr lang="en-US" dirty="0"/>
              <a:pPr/>
              <a:t>12/6/2022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36636D-D922-432D-A958-524484B5923D}" type="datetimeFigureOut">
              <a:rPr lang="en-US" dirty="0"/>
              <a:pPr/>
              <a:t>12/6/2022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36636D-D922-432D-A958-524484B5923D}" type="datetimeFigureOut">
              <a:rPr lang="en-US" dirty="0"/>
              <a:pPr/>
              <a:t>12/6/2022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dirty="0"/>
              <a:pPr/>
              <a:t>12/6/2022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dirty="0"/>
              <a:pPr/>
              <a:t>12/6/2022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dirty="0"/>
              <a:pPr/>
              <a:t>12/6/2022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E36636D-D922-432D-A958-524484B5923D}" type="datetimeFigureOut">
              <a:rPr lang="en-US" dirty="0"/>
              <a:pPr/>
              <a:t>12/6/2022</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F28FB93-0A08-4E7D-8E63-9EFA29F1E093}"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2" r:id="rId10"/>
    <p:sldLayoutId id="2147483853" r:id="rId11"/>
    <p:sldLayoutId id="2147483854" r:id="rId12"/>
    <p:sldLayoutId id="2147483855" r:id="rId13"/>
    <p:sldLayoutId id="2147483858" r:id="rId14"/>
    <p:sldLayoutId id="2147483859" r:id="rId15"/>
    <p:sldLayoutId id="2147483850" r:id="rId16"/>
    <p:sldLayoutId id="2147483851"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6.png"/><Relationship Id="rId5" Type="http://schemas.microsoft.com/office/2007/relationships/hdphoto" Target="../media/hdphoto1.wdp"/><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image" Target="../media/image140.png"/></Relationships>
</file>

<file path=ppt/slides/_rels/slide1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CF734-34E1-F7DF-4650-52C2C135F0B6}"/>
              </a:ext>
            </a:extLst>
          </p:cNvPr>
          <p:cNvSpPr>
            <a:spLocks noGrp="1"/>
          </p:cNvSpPr>
          <p:nvPr>
            <p:ph type="ctrTitle"/>
          </p:nvPr>
        </p:nvSpPr>
        <p:spPr/>
        <p:txBody>
          <a:bodyPr/>
          <a:lstStyle/>
          <a:p>
            <a:r>
              <a:rPr lang="en-IN" dirty="0">
                <a:cs typeface="FUTURA MEDIUM" panose="020B0602020204020303"/>
              </a:rPr>
              <a:t>Sensitivity </a:t>
            </a:r>
            <a:r>
              <a:rPr lang="en-IN">
                <a:cs typeface="FUTURA MEDIUM" panose="020B0602020204020303"/>
              </a:rPr>
              <a:t>and Specificity:</a:t>
            </a:r>
            <a:br>
              <a:rPr lang="en-IN" dirty="0">
                <a:cs typeface="FUTURA MEDIUM" panose="020B0602020204020303"/>
              </a:rPr>
            </a:br>
            <a:r>
              <a:rPr lang="en-IN" dirty="0">
                <a:cs typeface="FUTURA MEDIUM" panose="020B0602020204020303"/>
              </a:rPr>
              <a:t>A Model Accuracy Checker</a:t>
            </a:r>
          </a:p>
        </p:txBody>
      </p:sp>
      <p:sp>
        <p:nvSpPr>
          <p:cNvPr id="3" name="Subtitle 2">
            <a:extLst>
              <a:ext uri="{FF2B5EF4-FFF2-40B4-BE49-F238E27FC236}">
                <a16:creationId xmlns:a16="http://schemas.microsoft.com/office/drawing/2014/main" id="{4B37854C-B6F9-0F4B-81DC-E5FAFADD8324}"/>
              </a:ext>
            </a:extLst>
          </p:cNvPr>
          <p:cNvSpPr>
            <a:spLocks noGrp="1"/>
          </p:cNvSpPr>
          <p:nvPr>
            <p:ph type="subTitle" idx="1"/>
          </p:nvPr>
        </p:nvSpPr>
        <p:spPr>
          <a:xfrm>
            <a:off x="1370693" y="3794282"/>
            <a:ext cx="9440034" cy="1524167"/>
          </a:xfrm>
        </p:spPr>
        <p:txBody>
          <a:bodyPr>
            <a:normAutofit/>
          </a:bodyPr>
          <a:lstStyle/>
          <a:p>
            <a:r>
              <a:rPr lang="en-US" sz="2000" dirty="0">
                <a:latin typeface="Futura Medium" panose="020B0602020204020303" pitchFamily="34" charset="-79"/>
                <a:cs typeface="Futura Medium" panose="020B0602020204020303" pitchFamily="34" charset="-79"/>
              </a:rPr>
              <a:t>Statistics - </a:t>
            </a:r>
            <a:r>
              <a:rPr lang="en-IN" sz="1800" dirty="0">
                <a:latin typeface="Futura Medium" panose="020B0602020204020303" pitchFamily="34" charset="-79"/>
                <a:cs typeface="Futura Medium" panose="020B0602020204020303" pitchFamily="34" charset="-79"/>
              </a:rPr>
              <a:t>CSD4101 – </a:t>
            </a:r>
            <a:r>
              <a:rPr lang="en-US" sz="2000" dirty="0">
                <a:latin typeface="Futura Medium" panose="020B0602020204020303" pitchFamily="34" charset="-79"/>
                <a:cs typeface="Futura Medium" panose="020B0602020204020303" pitchFamily="34" charset="-79"/>
              </a:rPr>
              <a:t>CE </a:t>
            </a:r>
            <a:r>
              <a:rPr lang="en-IN" sz="2000" b="0" i="0" dirty="0">
                <a:solidFill>
                  <a:srgbClr val="E8EAED"/>
                </a:solidFill>
                <a:effectLst/>
                <a:latin typeface="arial" panose="020B0604020202020204" pitchFamily="34" charset="0"/>
              </a:rPr>
              <a:t>II</a:t>
            </a:r>
            <a:r>
              <a:rPr lang="en-US" sz="2000" dirty="0">
                <a:latin typeface="Futura Medium" panose="020B0602020204020303" pitchFamily="34" charset="-79"/>
                <a:cs typeface="Futura Medium" panose="020B0602020204020303" pitchFamily="34" charset="-79"/>
              </a:rPr>
              <a:t> </a:t>
            </a:r>
          </a:p>
          <a:p>
            <a:r>
              <a:rPr lang="en-US" sz="2000" dirty="0">
                <a:latin typeface="Futura Medium" panose="020B0602020204020303" pitchFamily="34" charset="-79"/>
                <a:cs typeface="Futura Medium" panose="020B0602020204020303" pitchFamily="34" charset="-79"/>
              </a:rPr>
              <a:t>F.Y. MSc. Data Science (2022-23)</a:t>
            </a:r>
          </a:p>
          <a:p>
            <a:pPr algn="ctr"/>
            <a:r>
              <a:rPr lang="en-US" dirty="0">
                <a:latin typeface="Futura Medium" panose="020B0602020204020303" pitchFamily="34" charset="-79"/>
                <a:cs typeface="Futura Medium" panose="020B0602020204020303" pitchFamily="34" charset="-79"/>
              </a:rPr>
              <a:t>Presented by:- </a:t>
            </a:r>
            <a:r>
              <a:rPr lang="en-US" sz="2000" dirty="0">
                <a:latin typeface="Futura Medium" panose="020B0602020204020303" pitchFamily="34" charset="-79"/>
                <a:cs typeface="Futura Medium" panose="020B0602020204020303" pitchFamily="34" charset="-79"/>
              </a:rPr>
              <a:t>Shameek Bhowmick (226524) &amp; Aliasgar Saria (226503)</a:t>
            </a:r>
          </a:p>
          <a:p>
            <a:endParaRPr lang="en-IN" dirty="0"/>
          </a:p>
        </p:txBody>
      </p:sp>
    </p:spTree>
    <p:extLst>
      <p:ext uri="{BB962C8B-B14F-4D97-AF65-F5344CB8AC3E}">
        <p14:creationId xmlns:p14="http://schemas.microsoft.com/office/powerpoint/2010/main" val="14166385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08AC753-2D26-D4D9-6653-CD5CF2F42E35}"/>
              </a:ext>
            </a:extLst>
          </p:cNvPr>
          <p:cNvPicPr>
            <a:picLocks noChangeAspect="1"/>
          </p:cNvPicPr>
          <p:nvPr/>
        </p:nvPicPr>
        <p:blipFill>
          <a:blip r:embed="rId2"/>
          <a:stretch>
            <a:fillRect/>
          </a:stretch>
        </p:blipFill>
        <p:spPr>
          <a:xfrm>
            <a:off x="7885894" y="4991059"/>
            <a:ext cx="3771980" cy="1748895"/>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5F0343-0C83-AC05-2E5E-36BF4F69D694}"/>
                  </a:ext>
                </a:extLst>
              </p:cNvPr>
              <p:cNvSpPr>
                <a:spLocks noGrp="1"/>
              </p:cNvSpPr>
              <p:nvPr>
                <p:ph idx="1"/>
              </p:nvPr>
            </p:nvSpPr>
            <p:spPr>
              <a:xfrm>
                <a:off x="645438" y="992493"/>
                <a:ext cx="10353762" cy="5464629"/>
              </a:xfrm>
            </p:spPr>
            <p:txBody>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dataset comprises of 143 data points so here n=143.</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t>: Let Y be a random variable denoting the result of an IPL match played by the eventual champion of that season.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(Y=1 denotes that the champion team involved in the match had won that particular match, whereas Y=0 denotes that they lost the match) This is the dependent variable.</a:t>
                </a:r>
              </a:p>
              <a:p>
                <a:pP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t>In our study we have two explanatory variables or covariates, </a:t>
                </a:r>
                <a14:m>
                  <m:oMath xmlns:m="http://schemas.openxmlformats.org/officeDocument/2006/math">
                    <m:sSub>
                      <m:sSubPr>
                        <m:ctrlPr>
                          <a:rPr lang="en-US" sz="1800" i="1" dirty="0">
                            <a:latin typeface="Cambria Math" panose="02040503050406030204" pitchFamily="18" charset="0"/>
                          </a:rPr>
                        </m:ctrlPr>
                      </m:sSubPr>
                      <m:e>
                        <m:r>
                          <a:rPr lang="en-IN" sz="1800" i="1" dirty="0">
                            <a:latin typeface="Cambria Math" panose="02040503050406030204" pitchFamily="18" charset="0"/>
                          </a:rPr>
                          <m:t>𝑥</m:t>
                        </m:r>
                      </m:e>
                      <m:sub>
                        <m:r>
                          <a:rPr lang="en-IN" sz="1800" i="1" dirty="0">
                            <a:latin typeface="Cambria Math" panose="02040503050406030204" pitchFamily="18" charset="0"/>
                          </a:rPr>
                          <m:t>1</m:t>
                        </m:r>
                      </m:sub>
                    </m:sSub>
                    <m:r>
                      <a:rPr lang="en-IN" sz="1800" i="1" dirty="0">
                        <a:latin typeface="Cambria Math" panose="02040503050406030204" pitchFamily="18" charset="0"/>
                      </a:rPr>
                      <m:t> </m:t>
                    </m:r>
                  </m:oMath>
                </a14:m>
                <a:r>
                  <a:rPr lang="en-US" sz="1800" dirty="0"/>
                  <a:t>and </a:t>
                </a:r>
                <a14:m>
                  <m:oMath xmlns:m="http://schemas.openxmlformats.org/officeDocument/2006/math">
                    <m:sSub>
                      <m:sSubPr>
                        <m:ctrlPr>
                          <a:rPr lang="en-US" sz="1800" i="1" dirty="0">
                            <a:latin typeface="Cambria Math" panose="02040503050406030204" pitchFamily="18" charset="0"/>
                          </a:rPr>
                        </m:ctrlPr>
                      </m:sSubPr>
                      <m:e>
                        <m:r>
                          <a:rPr lang="en-IN" sz="1800" i="1" dirty="0">
                            <a:latin typeface="Cambria Math" panose="02040503050406030204" pitchFamily="18" charset="0"/>
                          </a:rPr>
                          <m:t>𝑥</m:t>
                        </m:r>
                      </m:e>
                      <m:sub>
                        <m:r>
                          <a:rPr lang="en-IN" sz="1800" i="1" dirty="0">
                            <a:latin typeface="Cambria Math" panose="02040503050406030204" pitchFamily="18" charset="0"/>
                          </a:rPr>
                          <m:t>2</m:t>
                        </m:r>
                      </m:sub>
                    </m:sSub>
                    <m:r>
                      <a:rPr lang="en-IN" sz="1800" i="1" dirty="0">
                        <a:latin typeface="Cambria Math" panose="02040503050406030204" pitchFamily="18" charset="0"/>
                      </a:rPr>
                      <m:t> </m:t>
                    </m:r>
                  </m:oMath>
                </a14:m>
                <a:r>
                  <a:rPr lang="en-US" sz="1800" dirty="0"/>
                  <a:t>:-</a:t>
                </a:r>
              </a:p>
              <a:p>
                <a:pPr lvl="1">
                  <a:lnSpc>
                    <a:spcPct val="107000"/>
                  </a:lnSpc>
                  <a:spcAft>
                    <a:spcPts val="800"/>
                  </a:spcAft>
                  <a:buFont typeface="Wingdings" panose="05000000000000000000" pitchFamily="2" charset="2"/>
                  <a:buChar char="q"/>
                </a:pPr>
                <a14:m>
                  <m:oMath xmlns:m="http://schemas.openxmlformats.org/officeDocument/2006/math">
                    <m:sSub>
                      <m:sSubPr>
                        <m:ctrlPr>
                          <a:rPr lang="en-US" i="1">
                            <a:latin typeface="Cambria Math" panose="02040503050406030204" pitchFamily="18" charset="0"/>
                          </a:rPr>
                        </m:ctrlPr>
                      </m:sSubPr>
                      <m:e>
                        <m:r>
                          <a:rPr lang="en-IN" i="1">
                            <a:latin typeface="Cambria Math" panose="02040503050406030204" pitchFamily="18" charset="0"/>
                          </a:rPr>
                          <m:t>𝑥</m:t>
                        </m:r>
                      </m:e>
                      <m:sub>
                        <m:sSub>
                          <m:sSubPr>
                            <m:ctrlPr>
                              <a:rPr lang="en-US" i="1">
                                <a:latin typeface="Cambria Math" panose="02040503050406030204" pitchFamily="18" charset="0"/>
                              </a:rPr>
                            </m:ctrlPr>
                          </m:sSubPr>
                          <m:e>
                            <m:r>
                              <a:rPr lang="en-IN" i="1">
                                <a:latin typeface="Cambria Math" panose="02040503050406030204" pitchFamily="18" charset="0"/>
                              </a:rPr>
                              <m:t>1</m:t>
                            </m:r>
                          </m:e>
                          <m:sub>
                            <m:r>
                              <a:rPr lang="en-IN" i="1">
                                <a:latin typeface="Cambria Math" panose="02040503050406030204" pitchFamily="18" charset="0"/>
                              </a:rPr>
                              <m:t>𝑖</m:t>
                            </m:r>
                          </m:sub>
                        </m:sSub>
                      </m:sub>
                    </m:sSub>
                  </m:oMath>
                </a14:m>
                <a:r>
                  <a:rPr lang="en-US" dirty="0"/>
                  <a:t> : Let </a:t>
                </a:r>
                <a14:m>
                  <m:oMath xmlns:m="http://schemas.openxmlformats.org/officeDocument/2006/math">
                    <m:sSub>
                      <m:sSubPr>
                        <m:ctrlPr>
                          <a:rPr lang="en-US" i="1">
                            <a:latin typeface="Cambria Math" panose="02040503050406030204" pitchFamily="18" charset="0"/>
                          </a:rPr>
                        </m:ctrlPr>
                      </m:sSubPr>
                      <m:e>
                        <m:r>
                          <a:rPr lang="en-IN" i="1">
                            <a:latin typeface="Cambria Math" panose="02040503050406030204" pitchFamily="18" charset="0"/>
                          </a:rPr>
                          <m:t>𝑥</m:t>
                        </m:r>
                      </m:e>
                      <m:sub>
                        <m:sSub>
                          <m:sSubPr>
                            <m:ctrlPr>
                              <a:rPr lang="en-US" i="1">
                                <a:latin typeface="Cambria Math" panose="02040503050406030204" pitchFamily="18" charset="0"/>
                              </a:rPr>
                            </m:ctrlPr>
                          </m:sSubPr>
                          <m:e>
                            <m:r>
                              <a:rPr lang="en-IN" i="1">
                                <a:latin typeface="Cambria Math" panose="02040503050406030204" pitchFamily="18" charset="0"/>
                              </a:rPr>
                              <m:t>1</m:t>
                            </m:r>
                          </m:e>
                          <m:sub>
                            <m:r>
                              <a:rPr lang="en-IN" i="1">
                                <a:latin typeface="Cambria Math" panose="02040503050406030204" pitchFamily="18" charset="0"/>
                              </a:rPr>
                              <m:t>𝑖</m:t>
                            </m:r>
                          </m:sub>
                        </m:sSub>
                      </m:sub>
                    </m:sSub>
                  </m:oMath>
                </a14:m>
                <a:r>
                  <a:rPr lang="en-US" dirty="0"/>
                  <a:t> denote the “match location” of the i th IPL match from the dataset we considered. (</a:t>
                </a:r>
                <a14:m>
                  <m:oMath xmlns:m="http://schemas.openxmlformats.org/officeDocument/2006/math">
                    <m:sSub>
                      <m:sSubPr>
                        <m:ctrlPr>
                          <a:rPr lang="en-US" i="1">
                            <a:latin typeface="Cambria Math" panose="02040503050406030204" pitchFamily="18" charset="0"/>
                          </a:rPr>
                        </m:ctrlPr>
                      </m:sSubPr>
                      <m:e>
                        <m:r>
                          <a:rPr lang="en-IN" i="1">
                            <a:latin typeface="Cambria Math" panose="02040503050406030204" pitchFamily="18" charset="0"/>
                          </a:rPr>
                          <m:t>𝑥</m:t>
                        </m:r>
                      </m:e>
                      <m:sub>
                        <m:sSub>
                          <m:sSubPr>
                            <m:ctrlPr>
                              <a:rPr lang="en-US" i="1">
                                <a:latin typeface="Cambria Math" panose="02040503050406030204" pitchFamily="18" charset="0"/>
                              </a:rPr>
                            </m:ctrlPr>
                          </m:sSubPr>
                          <m:e>
                            <m:r>
                              <a:rPr lang="en-IN" i="1">
                                <a:latin typeface="Cambria Math" panose="02040503050406030204" pitchFamily="18" charset="0"/>
                              </a:rPr>
                              <m:t>1</m:t>
                            </m:r>
                          </m:e>
                          <m:sub>
                            <m:r>
                              <a:rPr lang="en-IN" i="1">
                                <a:latin typeface="Cambria Math" panose="02040503050406030204" pitchFamily="18" charset="0"/>
                              </a:rPr>
                              <m:t>𝑖</m:t>
                            </m:r>
                          </m:sub>
                        </m:sSub>
                      </m:sub>
                    </m:sSub>
                    <m:r>
                      <a:rPr lang="en-IN" i="1">
                        <a:latin typeface="Cambria Math" panose="02040503050406030204" pitchFamily="18" charset="0"/>
                      </a:rPr>
                      <m:t> </m:t>
                    </m:r>
                  </m:oMath>
                </a14:m>
                <a:r>
                  <a:rPr lang="en-US" dirty="0"/>
                  <a:t>=1 denotes that the match was a home game for the champion team involved, whereas </a:t>
                </a:r>
                <a14:m>
                  <m:oMath xmlns:m="http://schemas.openxmlformats.org/officeDocument/2006/math">
                    <m:sSub>
                      <m:sSubPr>
                        <m:ctrlPr>
                          <a:rPr lang="en-US" i="1">
                            <a:latin typeface="Cambria Math" panose="02040503050406030204" pitchFamily="18" charset="0"/>
                          </a:rPr>
                        </m:ctrlPr>
                      </m:sSubPr>
                      <m:e>
                        <m:r>
                          <a:rPr lang="en-IN" i="1">
                            <a:latin typeface="Cambria Math" panose="02040503050406030204" pitchFamily="18" charset="0"/>
                          </a:rPr>
                          <m:t>𝑥</m:t>
                        </m:r>
                      </m:e>
                      <m:sub>
                        <m:sSub>
                          <m:sSubPr>
                            <m:ctrlPr>
                              <a:rPr lang="en-US" i="1">
                                <a:latin typeface="Cambria Math" panose="02040503050406030204" pitchFamily="18" charset="0"/>
                              </a:rPr>
                            </m:ctrlPr>
                          </m:sSubPr>
                          <m:e>
                            <m:r>
                              <a:rPr lang="en-IN" i="1">
                                <a:latin typeface="Cambria Math" panose="02040503050406030204" pitchFamily="18" charset="0"/>
                              </a:rPr>
                              <m:t>1</m:t>
                            </m:r>
                          </m:e>
                          <m:sub>
                            <m:r>
                              <a:rPr lang="en-IN" i="1">
                                <a:latin typeface="Cambria Math" panose="02040503050406030204" pitchFamily="18" charset="0"/>
                              </a:rPr>
                              <m:t>𝑖</m:t>
                            </m:r>
                          </m:sub>
                        </m:sSub>
                      </m:sub>
                    </m:sSub>
                  </m:oMath>
                </a14:m>
                <a:r>
                  <a:rPr lang="en-US" dirty="0"/>
                  <a:t>=0 denotes that it was an away game) </a:t>
                </a:r>
              </a:p>
              <a:p>
                <a:pPr lvl="1">
                  <a:lnSpc>
                    <a:spcPct val="107000"/>
                  </a:lnSpc>
                  <a:spcAft>
                    <a:spcPts val="800"/>
                  </a:spcAft>
                  <a:buFont typeface="Wingdings" panose="05000000000000000000" pitchFamily="2" charset="2"/>
                  <a:buChar char="q"/>
                </a:pPr>
                <a14:m>
                  <m:oMath xmlns:m="http://schemas.openxmlformats.org/officeDocument/2006/math">
                    <m:sSub>
                      <m:sSubPr>
                        <m:ctrlPr>
                          <a:rPr lang="en-US" i="1">
                            <a:latin typeface="Cambria Math" panose="02040503050406030204" pitchFamily="18" charset="0"/>
                          </a:rPr>
                        </m:ctrlPr>
                      </m:sSubPr>
                      <m:e>
                        <m:r>
                          <a:rPr lang="en-IN" i="1">
                            <a:latin typeface="Cambria Math" panose="02040503050406030204" pitchFamily="18" charset="0"/>
                          </a:rPr>
                          <m:t>𝑥</m:t>
                        </m:r>
                      </m:e>
                      <m:sub>
                        <m:sSub>
                          <m:sSubPr>
                            <m:ctrlPr>
                              <a:rPr lang="en-US" i="1">
                                <a:latin typeface="Cambria Math" panose="02040503050406030204" pitchFamily="18" charset="0"/>
                              </a:rPr>
                            </m:ctrlPr>
                          </m:sSubPr>
                          <m:e>
                            <m:r>
                              <a:rPr lang="en-IN" i="1">
                                <a:latin typeface="Cambria Math" panose="02040503050406030204" pitchFamily="18" charset="0"/>
                              </a:rPr>
                              <m:t>2</m:t>
                            </m:r>
                          </m:e>
                          <m:sub>
                            <m:r>
                              <a:rPr lang="en-IN" i="1">
                                <a:latin typeface="Cambria Math" panose="02040503050406030204" pitchFamily="18" charset="0"/>
                              </a:rPr>
                              <m:t>𝑖</m:t>
                            </m:r>
                          </m:sub>
                        </m:sSub>
                      </m:sub>
                    </m:sSub>
                  </m:oMath>
                </a14:m>
                <a:r>
                  <a:rPr lang="en-US" dirty="0"/>
                  <a:t> : Let </a:t>
                </a:r>
                <a14:m>
                  <m:oMath xmlns:m="http://schemas.openxmlformats.org/officeDocument/2006/math">
                    <m:sSub>
                      <m:sSubPr>
                        <m:ctrlPr>
                          <a:rPr lang="en-US" i="1">
                            <a:latin typeface="Cambria Math" panose="02040503050406030204" pitchFamily="18" charset="0"/>
                          </a:rPr>
                        </m:ctrlPr>
                      </m:sSubPr>
                      <m:e>
                        <m:r>
                          <a:rPr lang="en-IN" i="1">
                            <a:latin typeface="Cambria Math" panose="02040503050406030204" pitchFamily="18" charset="0"/>
                          </a:rPr>
                          <m:t>𝑥</m:t>
                        </m:r>
                      </m:e>
                      <m:sub>
                        <m:sSub>
                          <m:sSubPr>
                            <m:ctrlPr>
                              <a:rPr lang="en-US" i="1">
                                <a:latin typeface="Cambria Math" panose="02040503050406030204" pitchFamily="18" charset="0"/>
                              </a:rPr>
                            </m:ctrlPr>
                          </m:sSubPr>
                          <m:e>
                            <m:r>
                              <a:rPr lang="en-IN" i="1">
                                <a:latin typeface="Cambria Math" panose="02040503050406030204" pitchFamily="18" charset="0"/>
                              </a:rPr>
                              <m:t>2</m:t>
                            </m:r>
                          </m:e>
                          <m:sub>
                            <m:r>
                              <a:rPr lang="en-IN" i="1">
                                <a:latin typeface="Cambria Math" panose="02040503050406030204" pitchFamily="18" charset="0"/>
                              </a:rPr>
                              <m:t>𝑖</m:t>
                            </m:r>
                          </m:sub>
                        </m:sSub>
                      </m:sub>
                    </m:sSub>
                  </m:oMath>
                </a14:m>
                <a:r>
                  <a:rPr lang="en-US" dirty="0"/>
                  <a:t> denote the “toss outcome” of the i th IPL match from the dataset we considered. (</a:t>
                </a:r>
                <a14:m>
                  <m:oMath xmlns:m="http://schemas.openxmlformats.org/officeDocument/2006/math">
                    <m:sSub>
                      <m:sSubPr>
                        <m:ctrlPr>
                          <a:rPr lang="en-US" i="1">
                            <a:latin typeface="Cambria Math" panose="02040503050406030204" pitchFamily="18" charset="0"/>
                          </a:rPr>
                        </m:ctrlPr>
                      </m:sSubPr>
                      <m:e>
                        <m:r>
                          <a:rPr lang="en-IN" i="1">
                            <a:latin typeface="Cambria Math" panose="02040503050406030204" pitchFamily="18" charset="0"/>
                          </a:rPr>
                          <m:t>𝑥</m:t>
                        </m:r>
                      </m:e>
                      <m:sub>
                        <m:sSub>
                          <m:sSubPr>
                            <m:ctrlPr>
                              <a:rPr lang="en-US" i="1">
                                <a:latin typeface="Cambria Math" panose="02040503050406030204" pitchFamily="18" charset="0"/>
                              </a:rPr>
                            </m:ctrlPr>
                          </m:sSubPr>
                          <m:e>
                            <m:r>
                              <a:rPr lang="en-IN" i="1">
                                <a:latin typeface="Cambria Math" panose="02040503050406030204" pitchFamily="18" charset="0"/>
                              </a:rPr>
                              <m:t>2</m:t>
                            </m:r>
                          </m:e>
                          <m:sub>
                            <m:r>
                              <a:rPr lang="en-IN" i="1">
                                <a:latin typeface="Cambria Math" panose="02040503050406030204" pitchFamily="18" charset="0"/>
                              </a:rPr>
                              <m:t>𝑖</m:t>
                            </m:r>
                          </m:sub>
                        </m:sSub>
                      </m:sub>
                    </m:sSub>
                  </m:oMath>
                </a14:m>
                <a:r>
                  <a:rPr lang="en-US" dirty="0"/>
                  <a:t>=1 denotes that the champion team involved in the match won the toss, whereas </a:t>
                </a:r>
                <a14:m>
                  <m:oMath xmlns:m="http://schemas.openxmlformats.org/officeDocument/2006/math">
                    <m:sSub>
                      <m:sSubPr>
                        <m:ctrlPr>
                          <a:rPr lang="en-US" i="1">
                            <a:latin typeface="Cambria Math" panose="02040503050406030204" pitchFamily="18" charset="0"/>
                          </a:rPr>
                        </m:ctrlPr>
                      </m:sSubPr>
                      <m:e>
                        <m:r>
                          <a:rPr lang="en-IN" i="1">
                            <a:latin typeface="Cambria Math" panose="02040503050406030204" pitchFamily="18" charset="0"/>
                          </a:rPr>
                          <m:t>𝑥</m:t>
                        </m:r>
                      </m:e>
                      <m:sub>
                        <m:sSub>
                          <m:sSubPr>
                            <m:ctrlPr>
                              <a:rPr lang="en-US" i="1">
                                <a:latin typeface="Cambria Math" panose="02040503050406030204" pitchFamily="18" charset="0"/>
                              </a:rPr>
                            </m:ctrlPr>
                          </m:sSubPr>
                          <m:e>
                            <m:r>
                              <a:rPr lang="en-IN" i="1">
                                <a:latin typeface="Cambria Math" panose="02040503050406030204" pitchFamily="18" charset="0"/>
                              </a:rPr>
                              <m:t>2</m:t>
                            </m:r>
                          </m:e>
                          <m:sub>
                            <m:r>
                              <a:rPr lang="en-IN" i="1">
                                <a:latin typeface="Cambria Math" panose="02040503050406030204" pitchFamily="18" charset="0"/>
                              </a:rPr>
                              <m:t>𝑖</m:t>
                            </m:r>
                          </m:sub>
                        </m:sSub>
                      </m:sub>
                    </m:sSub>
                  </m:oMath>
                </a14:m>
                <a:r>
                  <a:rPr lang="en-US" dirty="0"/>
                  <a:t>=0 denotes that they lost the toss)</a:t>
                </a:r>
              </a:p>
              <a:p>
                <a:pPr lvl="1">
                  <a:lnSpc>
                    <a:spcPct val="107000"/>
                  </a:lnSpc>
                  <a:spcAft>
                    <a:spcPts val="800"/>
                  </a:spcAft>
                  <a:buFont typeface="Wingdings" panose="05000000000000000000" pitchFamily="2" charset="2"/>
                  <a:buChar char="q"/>
                </a:pPr>
                <a:r>
                  <a:rPr lang="en-US" dirty="0"/>
                  <a:t>i=1(1)143</a:t>
                </a:r>
                <a:endParaRPr lang="en-IN" dirty="0"/>
              </a:p>
              <a:p>
                <a:endParaRPr lang="en-IN" dirty="0"/>
              </a:p>
            </p:txBody>
          </p:sp>
        </mc:Choice>
        <mc:Fallback xmlns="">
          <p:sp>
            <p:nvSpPr>
              <p:cNvPr id="3" name="Content Placeholder 2">
                <a:extLst>
                  <a:ext uri="{FF2B5EF4-FFF2-40B4-BE49-F238E27FC236}">
                    <a16:creationId xmlns:a16="http://schemas.microsoft.com/office/drawing/2014/main" id="{CD5F0343-0C83-AC05-2E5E-36BF4F69D694}"/>
                  </a:ext>
                </a:extLst>
              </p:cNvPr>
              <p:cNvSpPr>
                <a:spLocks noGrp="1" noRot="1" noChangeAspect="1" noMove="1" noResize="1" noEditPoints="1" noAdjustHandles="1" noChangeArrowheads="1" noChangeShapeType="1" noTextEdit="1"/>
              </p:cNvSpPr>
              <p:nvPr>
                <p:ph idx="1"/>
              </p:nvPr>
            </p:nvSpPr>
            <p:spPr>
              <a:xfrm>
                <a:off x="645438" y="992493"/>
                <a:ext cx="10353762" cy="5464629"/>
              </a:xfrm>
              <a:blipFill>
                <a:blip r:embed="rId3"/>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BF70100A-24C1-1428-27C9-F01AB18F79DA}"/>
              </a:ext>
            </a:extLst>
          </p:cNvPr>
          <p:cNvPicPr>
            <a:picLocks noChangeAspect="1"/>
          </p:cNvPicPr>
          <p:nvPr/>
        </p:nvPicPr>
        <p:blipFill rotWithShape="1">
          <a:blip r:embed="rId4">
            <a:alphaModFix/>
            <a:extLst>
              <a:ext uri="{BEBA8EAE-BF5A-486C-A8C5-ECC9F3942E4B}">
                <a14:imgProps xmlns:a14="http://schemas.microsoft.com/office/drawing/2010/main">
                  <a14:imgLayer r:embed="rId5">
                    <a14:imgEffect>
                      <a14:brightnessContrast bright="-37000"/>
                    </a14:imgEffect>
                  </a14:imgLayer>
                </a14:imgProps>
              </a:ext>
            </a:extLst>
          </a:blip>
          <a:srcRect l="16612" t="15221" r="19513" b="14944"/>
          <a:stretch/>
        </p:blipFill>
        <p:spPr>
          <a:xfrm>
            <a:off x="7986047" y="5557814"/>
            <a:ext cx="306502" cy="247331"/>
          </a:xfrm>
          <a:prstGeom prst="ellipse">
            <a:avLst/>
          </a:prstGeom>
          <a:effectLst>
            <a:softEdge rad="63500"/>
          </a:effectLst>
        </p:spPr>
      </p:pic>
      <p:pic>
        <p:nvPicPr>
          <p:cNvPr id="2" name="Picture 1">
            <a:extLst>
              <a:ext uri="{FF2B5EF4-FFF2-40B4-BE49-F238E27FC236}">
                <a16:creationId xmlns:a16="http://schemas.microsoft.com/office/drawing/2014/main" id="{49DA5CBF-F090-15FC-CA19-8A918CCA77B9}"/>
              </a:ext>
            </a:extLst>
          </p:cNvPr>
          <p:cNvPicPr>
            <a:picLocks noChangeAspect="1"/>
          </p:cNvPicPr>
          <p:nvPr/>
        </p:nvPicPr>
        <p:blipFill>
          <a:blip r:embed="rId6"/>
          <a:stretch>
            <a:fillRect/>
          </a:stretch>
        </p:blipFill>
        <p:spPr>
          <a:xfrm>
            <a:off x="804728" y="301487"/>
            <a:ext cx="10412870" cy="603556"/>
          </a:xfrm>
          <a:prstGeom prst="rect">
            <a:avLst/>
          </a:prstGeom>
        </p:spPr>
      </p:pic>
    </p:spTree>
    <p:extLst>
      <p:ext uri="{BB962C8B-B14F-4D97-AF65-F5344CB8AC3E}">
        <p14:creationId xmlns:p14="http://schemas.microsoft.com/office/powerpoint/2010/main" val="1165566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2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200"/>
                            </p:stCondLst>
                            <p:childTnLst>
                              <p:par>
                                <p:cTn id="13" presetID="10" presetClass="entr" presetSubtype="0" fill="hold" grpId="0" nodeType="afterEffect">
                                  <p:stCondLst>
                                    <p:cond delay="2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20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20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0498-2D5F-3369-D221-59482B303B91}"/>
              </a:ext>
            </a:extLst>
          </p:cNvPr>
          <p:cNvSpPr>
            <a:spLocks noGrp="1"/>
          </p:cNvSpPr>
          <p:nvPr>
            <p:ph type="title"/>
          </p:nvPr>
        </p:nvSpPr>
        <p:spPr>
          <a:xfrm>
            <a:off x="820488" y="229290"/>
            <a:ext cx="10353762" cy="463420"/>
          </a:xfrm>
        </p:spPr>
        <p:txBody>
          <a:bodyPr>
            <a:normAutofit fontScale="90000"/>
          </a:bodyPr>
          <a:lstStyle/>
          <a:p>
            <a:r>
              <a:rPr lang="en-IN" dirty="0"/>
              <a:t>Model Definition and Output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731A38-D56D-1EAB-F229-8B8E46962385}"/>
                  </a:ext>
                </a:extLst>
              </p:cNvPr>
              <p:cNvSpPr>
                <a:spLocks noGrp="1"/>
              </p:cNvSpPr>
              <p:nvPr>
                <p:ph idx="1"/>
              </p:nvPr>
            </p:nvSpPr>
            <p:spPr>
              <a:xfrm>
                <a:off x="913795" y="1004596"/>
                <a:ext cx="10353762" cy="5853403"/>
              </a:xfrm>
            </p:spPr>
            <p:txBody>
              <a:bodyPr>
                <a:normAutofit fontScale="92500" lnSpcReduction="20000"/>
              </a:bodyPr>
              <a:lstStyle/>
              <a:p>
                <a:r>
                  <a:rPr lang="en-IN" dirty="0"/>
                  <a:t>Model :- Logistic Model (Logit Link)</a:t>
                </a:r>
              </a:p>
              <a:p>
                <a:pPr marL="36900" indent="0">
                  <a:buNone/>
                </a:pPr>
                <a:r>
                  <a:rPr lang="en-IN" dirty="0"/>
                  <a:t>     </a:t>
                </a:r>
                <a:r>
                  <a:rPr lang="en-US" dirty="0"/>
                  <a:t>In the logistic model, we take,</a:t>
                </a:r>
                <a:endParaRPr lang="en-IN" dirty="0">
                  <a:effectLst/>
                </a:endParaRPr>
              </a:p>
              <a:p>
                <a:pPr marL="36900" indent="0">
                  <a:buNone/>
                </a:pPr>
                <a14:m>
                  <m:oMathPara xmlns:m="http://schemas.openxmlformats.org/officeDocument/2006/math">
                    <m:oMathParaPr>
                      <m:jc m:val="centerGroup"/>
                    </m:oMathParaPr>
                    <m:oMath xmlns:m="http://schemas.openxmlformats.org/officeDocument/2006/math">
                      <m:r>
                        <m:rPr>
                          <m:nor/>
                        </m:rPr>
                        <a:rPr lang="en-US">
                          <a:effectLst/>
                        </a:rPr>
                        <m:t>Pr</m:t>
                      </m:r>
                      <m:r>
                        <m:rPr>
                          <m:nor/>
                        </m:rPr>
                        <a:rPr lang="en-US">
                          <a:effectLst/>
                        </a:rPr>
                        <m:t>(</m:t>
                      </m:r>
                      <m:r>
                        <m:rPr>
                          <m:nor/>
                        </m:rPr>
                        <a:rPr lang="en-US">
                          <a:effectLst/>
                        </a:rPr>
                        <m:t>Y</m:t>
                      </m:r>
                      <m:r>
                        <m:rPr>
                          <m:nor/>
                        </m:rPr>
                        <a:rPr lang="en-US">
                          <a:effectLst/>
                        </a:rPr>
                        <m:t>=1</m:t>
                      </m:r>
                      <m:r>
                        <m:rPr>
                          <m:nor/>
                        </m:rPr>
                        <a:rPr lang="en-IN" b="0" i="0" smtClean="0">
                          <a:effectLst/>
                        </a:rPr>
                        <m:t>|</m:t>
                      </m:r>
                      <m:r>
                        <m:rPr>
                          <m:nor/>
                        </m:rPr>
                        <a:rPr lang="en-IN" b="0" i="0" smtClean="0">
                          <a:effectLst/>
                        </a:rPr>
                        <m:t>x</m:t>
                      </m:r>
                      <m:r>
                        <m:rPr>
                          <m:nor/>
                        </m:rPr>
                        <a:rPr lang="en-US" baseline="-25000">
                          <a:effectLst/>
                        </a:rPr>
                        <m:t>1</m:t>
                      </m:r>
                      <m:r>
                        <m:rPr>
                          <m:nor/>
                        </m:rPr>
                        <a:rPr lang="en-US">
                          <a:effectLst/>
                        </a:rPr>
                        <m:t>, </m:t>
                      </m:r>
                      <m:r>
                        <m:rPr>
                          <m:nor/>
                        </m:rPr>
                        <a:rPr lang="en-IN" b="0" i="0" smtClean="0">
                          <a:effectLst/>
                        </a:rPr>
                        <m:t>x</m:t>
                      </m:r>
                      <m:r>
                        <m:rPr>
                          <m:nor/>
                        </m:rPr>
                        <a:rPr lang="en-US" baseline="-25000">
                          <a:effectLst/>
                        </a:rPr>
                        <m:t>2</m:t>
                      </m:r>
                      <m:r>
                        <m:rPr>
                          <m:nor/>
                        </m:rPr>
                        <a:rPr lang="en-US">
                          <a:effectLst/>
                        </a:rPr>
                        <m:t>) = </m:t>
                      </m:r>
                      <m:f>
                        <m:fPr>
                          <m:ctrlPr>
                            <a:rPr lang="en-IN" i="1">
                              <a:effectLst/>
                              <a:latin typeface="Cambria Math" panose="02040503050406030204" pitchFamily="18" charset="0"/>
                            </a:rPr>
                          </m:ctrlPr>
                        </m:fPr>
                        <m:num>
                          <m:sSup>
                            <m:sSupPr>
                              <m:ctrlPr>
                                <a:rPr lang="en-IN" i="1">
                                  <a:effectLst/>
                                  <a:latin typeface="Cambria Math" panose="02040503050406030204" pitchFamily="18" charset="0"/>
                                </a:rPr>
                              </m:ctrlPr>
                            </m:sSupPr>
                            <m:e>
                              <m:r>
                                <a:rPr lang="en-US" i="1">
                                  <a:effectLst/>
                                  <a:latin typeface="Cambria Math" panose="02040503050406030204" pitchFamily="18" charset="0"/>
                                </a:rPr>
                                <m:t>𝑒</m:t>
                              </m:r>
                            </m:e>
                            <m:sup>
                              <m:r>
                                <a:rPr lang="en-US" i="1">
                                  <a:effectLst/>
                                  <a:latin typeface="Cambria Math" panose="02040503050406030204" pitchFamily="18" charset="0"/>
                                </a:rPr>
                                <m:t>𝛽</m:t>
                              </m:r>
                              <m:r>
                                <a:rPr lang="en-US" baseline="-25000">
                                  <a:effectLst/>
                                  <a:latin typeface="Cambria Math" panose="02040503050406030204" pitchFamily="18" charset="0"/>
                                </a:rPr>
                                <m:t>0</m:t>
                              </m:r>
                              <m:r>
                                <a:rPr lang="en-US">
                                  <a:effectLst/>
                                  <a:latin typeface="Cambria Math" panose="02040503050406030204" pitchFamily="18" charset="0"/>
                                </a:rPr>
                                <m:t> + </m:t>
                              </m:r>
                              <m:r>
                                <a:rPr lang="en-US" i="1">
                                  <a:effectLst/>
                                  <a:latin typeface="Cambria Math" panose="02040503050406030204" pitchFamily="18" charset="0"/>
                                </a:rPr>
                                <m:t>𝛽</m:t>
                              </m:r>
                              <m:r>
                                <a:rPr lang="en-US" baseline="-25000">
                                  <a:effectLst/>
                                  <a:latin typeface="Cambria Math" panose="02040503050406030204" pitchFamily="18" charset="0"/>
                                </a:rPr>
                                <m:t>1</m:t>
                              </m:r>
                              <m:r>
                                <m:rPr>
                                  <m:sty m:val="p"/>
                                </m:rPr>
                                <a:rPr lang="en-IN" b="0" i="0" smtClean="0">
                                  <a:effectLst/>
                                  <a:latin typeface="Cambria Math" panose="02040503050406030204" pitchFamily="18" charset="0"/>
                                </a:rPr>
                                <m:t>x</m:t>
                              </m:r>
                              <m:r>
                                <a:rPr lang="en-US" baseline="-25000">
                                  <a:effectLst/>
                                  <a:latin typeface="Cambria Math" panose="02040503050406030204" pitchFamily="18" charset="0"/>
                                </a:rPr>
                                <m:t>1</m:t>
                              </m:r>
                              <m:r>
                                <a:rPr lang="en-US">
                                  <a:effectLst/>
                                  <a:latin typeface="Cambria Math" panose="02040503050406030204" pitchFamily="18" charset="0"/>
                                </a:rPr>
                                <m:t> + </m:t>
                              </m:r>
                              <m:r>
                                <a:rPr lang="en-US" i="1">
                                  <a:effectLst/>
                                  <a:latin typeface="Cambria Math" panose="02040503050406030204" pitchFamily="18" charset="0"/>
                                </a:rPr>
                                <m:t>𝛽</m:t>
                              </m:r>
                              <m:r>
                                <a:rPr lang="en-US" baseline="-25000">
                                  <a:effectLst/>
                                  <a:latin typeface="Cambria Math" panose="02040503050406030204" pitchFamily="18" charset="0"/>
                                </a:rPr>
                                <m:t>2</m:t>
                              </m:r>
                              <m:r>
                                <m:rPr>
                                  <m:sty m:val="p"/>
                                </m:rPr>
                                <a:rPr lang="en-IN" b="0" i="0" smtClean="0">
                                  <a:effectLst/>
                                  <a:latin typeface="Cambria Math" panose="02040503050406030204" pitchFamily="18" charset="0"/>
                                </a:rPr>
                                <m:t>x</m:t>
                              </m:r>
                              <m:r>
                                <a:rPr lang="en-US" baseline="-25000">
                                  <a:effectLst/>
                                  <a:latin typeface="Cambria Math" panose="02040503050406030204" pitchFamily="18" charset="0"/>
                                </a:rPr>
                                <m:t>2</m:t>
                              </m:r>
                            </m:sup>
                          </m:sSup>
                        </m:num>
                        <m:den>
                          <m:r>
                            <a:rPr lang="en-US" i="1">
                              <a:effectLst/>
                              <a:latin typeface="Cambria Math" panose="02040503050406030204" pitchFamily="18" charset="0"/>
                            </a:rPr>
                            <m:t>1+</m:t>
                          </m:r>
                          <m:sSup>
                            <m:sSupPr>
                              <m:ctrlPr>
                                <a:rPr lang="en-IN" i="1">
                                  <a:effectLst/>
                                  <a:latin typeface="Cambria Math" panose="02040503050406030204" pitchFamily="18" charset="0"/>
                                </a:rPr>
                              </m:ctrlPr>
                            </m:sSupPr>
                            <m:e>
                              <m:r>
                                <a:rPr lang="en-US" i="1">
                                  <a:effectLst/>
                                  <a:latin typeface="Cambria Math" panose="02040503050406030204" pitchFamily="18" charset="0"/>
                                </a:rPr>
                                <m:t>𝑒</m:t>
                              </m:r>
                            </m:e>
                            <m:sup>
                              <m:r>
                                <a:rPr lang="en-US" i="1">
                                  <a:effectLst/>
                                  <a:latin typeface="Cambria Math" panose="02040503050406030204" pitchFamily="18" charset="0"/>
                                </a:rPr>
                                <m:t>𝛽</m:t>
                              </m:r>
                              <m:r>
                                <a:rPr lang="en-US" baseline="-25000">
                                  <a:effectLst/>
                                  <a:latin typeface="Cambria Math" panose="02040503050406030204" pitchFamily="18" charset="0"/>
                                </a:rPr>
                                <m:t>0</m:t>
                              </m:r>
                              <m:r>
                                <a:rPr lang="en-US">
                                  <a:effectLst/>
                                  <a:latin typeface="Cambria Math" panose="02040503050406030204" pitchFamily="18" charset="0"/>
                                </a:rPr>
                                <m:t> + </m:t>
                              </m:r>
                              <m:r>
                                <a:rPr lang="en-US" i="1">
                                  <a:effectLst/>
                                  <a:latin typeface="Cambria Math" panose="02040503050406030204" pitchFamily="18" charset="0"/>
                                </a:rPr>
                                <m:t>𝛽</m:t>
                              </m:r>
                              <m:r>
                                <a:rPr lang="en-US" baseline="-25000">
                                  <a:effectLst/>
                                  <a:latin typeface="Cambria Math" panose="02040503050406030204" pitchFamily="18" charset="0"/>
                                </a:rPr>
                                <m:t>1</m:t>
                              </m:r>
                              <m:r>
                                <m:rPr>
                                  <m:sty m:val="p"/>
                                </m:rPr>
                                <a:rPr lang="en-IN" b="0" i="0" smtClean="0">
                                  <a:effectLst/>
                                  <a:latin typeface="Cambria Math" panose="02040503050406030204" pitchFamily="18" charset="0"/>
                                </a:rPr>
                                <m:t>x</m:t>
                              </m:r>
                              <m:r>
                                <a:rPr lang="en-US" baseline="-25000">
                                  <a:effectLst/>
                                  <a:latin typeface="Cambria Math" panose="02040503050406030204" pitchFamily="18" charset="0"/>
                                </a:rPr>
                                <m:t>1 </m:t>
                              </m:r>
                              <m:r>
                                <a:rPr lang="en-US">
                                  <a:effectLst/>
                                  <a:latin typeface="Cambria Math" panose="02040503050406030204" pitchFamily="18" charset="0"/>
                                </a:rPr>
                                <m:t>+ </m:t>
                              </m:r>
                              <m:r>
                                <a:rPr lang="en-US" i="1">
                                  <a:effectLst/>
                                  <a:latin typeface="Cambria Math" panose="02040503050406030204" pitchFamily="18" charset="0"/>
                                </a:rPr>
                                <m:t>𝛽</m:t>
                              </m:r>
                              <m:r>
                                <a:rPr lang="en-US" baseline="-25000">
                                  <a:effectLst/>
                                  <a:latin typeface="Cambria Math" panose="02040503050406030204" pitchFamily="18" charset="0"/>
                                </a:rPr>
                                <m:t>2</m:t>
                              </m:r>
                              <m:r>
                                <m:rPr>
                                  <m:sty m:val="p"/>
                                </m:rPr>
                                <a:rPr lang="en-IN" b="0" i="0" smtClean="0">
                                  <a:effectLst/>
                                  <a:latin typeface="Cambria Math" panose="02040503050406030204" pitchFamily="18" charset="0"/>
                                </a:rPr>
                                <m:t>x</m:t>
                              </m:r>
                              <m:r>
                                <a:rPr lang="en-US" baseline="-25000">
                                  <a:effectLst/>
                                  <a:latin typeface="Cambria Math" panose="02040503050406030204" pitchFamily="18" charset="0"/>
                                </a:rPr>
                                <m:t>2</m:t>
                              </m:r>
                            </m:sup>
                          </m:sSup>
                        </m:den>
                      </m:f>
                    </m:oMath>
                  </m:oMathPara>
                </a14:m>
                <a:endParaRPr lang="en-IN" dirty="0">
                  <a:effectLst/>
                </a:endParaRPr>
              </a:p>
              <a:p>
                <a:pPr marL="36900" indent="0">
                  <a:buNone/>
                </a:pPr>
                <a:r>
                  <a:rPr lang="en-IN" dirty="0">
                    <a:effectLst/>
                  </a:rPr>
                  <a:t>     </a:t>
                </a:r>
                <a:r>
                  <a:rPr lang="en-US" dirty="0"/>
                  <a:t>Where </a:t>
                </a:r>
                <a14:m>
                  <m:oMath xmlns:m="http://schemas.openxmlformats.org/officeDocument/2006/math">
                    <m:sSub>
                      <m:sSubPr>
                        <m:ctrlPr>
                          <a:rPr lang="en-US" i="1" smtClean="0">
                            <a:latin typeface="Cambria Math" panose="02040503050406030204" pitchFamily="18" charset="0"/>
                          </a:rPr>
                        </m:ctrlPr>
                      </m:sSubPr>
                      <m:e>
                        <m:r>
                          <m:rPr>
                            <m:nor/>
                          </m:rPr>
                          <a:rPr lang="en-US" dirty="0"/>
                          <m:t>β</m:t>
                        </m:r>
                      </m:e>
                      <m:sub>
                        <m:r>
                          <a:rPr lang="en-IN" b="0" i="1" smtClean="0">
                            <a:latin typeface="Cambria Math" panose="02040503050406030204" pitchFamily="18" charset="0"/>
                          </a:rPr>
                          <m:t>0</m:t>
                        </m:r>
                      </m:sub>
                    </m:sSub>
                  </m:oMath>
                </a14:m>
                <a:r>
                  <a:rPr lang="en-US" dirty="0"/>
                  <a:t> , </a:t>
                </a:r>
                <a14:m>
                  <m:oMath xmlns:m="http://schemas.openxmlformats.org/officeDocument/2006/math">
                    <m:sSub>
                      <m:sSubPr>
                        <m:ctrlPr>
                          <a:rPr lang="en-US" i="1">
                            <a:latin typeface="Cambria Math" panose="02040503050406030204" pitchFamily="18" charset="0"/>
                          </a:rPr>
                        </m:ctrlPr>
                      </m:sSubPr>
                      <m:e>
                        <m:r>
                          <m:rPr>
                            <m:nor/>
                          </m:rPr>
                          <a:rPr lang="en-US" dirty="0"/>
                          <m:t>β</m:t>
                        </m:r>
                      </m:e>
                      <m:sub>
                        <m:r>
                          <a:rPr lang="en-IN" b="0" i="1" dirty="0" smtClean="0">
                            <a:latin typeface="Cambria Math" panose="02040503050406030204" pitchFamily="18" charset="0"/>
                          </a:rPr>
                          <m:t>1</m:t>
                        </m:r>
                      </m:sub>
                    </m:sSub>
                  </m:oMath>
                </a14:m>
                <a:r>
                  <a:rPr lang="en-US" dirty="0"/>
                  <a:t> , and </a:t>
                </a:r>
                <a14:m>
                  <m:oMath xmlns:m="http://schemas.openxmlformats.org/officeDocument/2006/math">
                    <m:sSub>
                      <m:sSubPr>
                        <m:ctrlPr>
                          <a:rPr lang="en-US" i="1">
                            <a:latin typeface="Cambria Math" panose="02040503050406030204" pitchFamily="18" charset="0"/>
                          </a:rPr>
                        </m:ctrlPr>
                      </m:sSubPr>
                      <m:e>
                        <m:r>
                          <m:rPr>
                            <m:nor/>
                          </m:rPr>
                          <a:rPr lang="en-US" dirty="0"/>
                          <m:t>β</m:t>
                        </m:r>
                      </m:e>
                      <m:sub>
                        <m:r>
                          <a:rPr lang="en-IN" b="0" i="1" smtClean="0">
                            <a:latin typeface="Cambria Math" panose="02040503050406030204" pitchFamily="18" charset="0"/>
                          </a:rPr>
                          <m:t>2</m:t>
                        </m:r>
                      </m:sub>
                    </m:sSub>
                  </m:oMath>
                </a14:m>
                <a:r>
                  <a:rPr lang="en-US" dirty="0"/>
                  <a:t> are the unknown parameters which are to be estimated.</a:t>
                </a:r>
                <a:endParaRPr lang="en-IN" dirty="0">
                  <a:effectLst/>
                </a:endParaRPr>
              </a:p>
              <a:p>
                <a:r>
                  <a:rPr lang="en-US" dirty="0"/>
                  <a:t>Fitting the model: By Maximum Likelihood Method  </a:t>
                </a:r>
              </a:p>
              <a:p>
                <a:r>
                  <a:rPr lang="en-US" dirty="0"/>
                  <a:t>Goodness of fit measure: Deviance </a:t>
                </a:r>
              </a:p>
              <a:p>
                <a:r>
                  <a:rPr lang="en-US" dirty="0"/>
                  <a:t>Software used: R</a:t>
                </a:r>
              </a:p>
              <a:p>
                <a:r>
                  <a:rPr lang="en-US" dirty="0">
                    <a:effectLst/>
                  </a:rPr>
                  <a:t>Output: </a:t>
                </a:r>
              </a:p>
              <a:p>
                <a:endParaRPr lang="en-US" dirty="0">
                  <a:effectLst/>
                </a:endParaRPr>
              </a:p>
              <a:p>
                <a:endParaRPr lang="en-US" dirty="0">
                  <a:effectLst/>
                </a:endParaRPr>
              </a:p>
              <a:p>
                <a:endParaRPr lang="en-US" dirty="0">
                  <a:effectLst/>
                </a:endParaRPr>
              </a:p>
              <a:p>
                <a:endParaRPr lang="en-IN" dirty="0">
                  <a:effectLst/>
                </a:endParaRPr>
              </a:p>
              <a:p>
                <a:endParaRPr lang="en-IN" dirty="0">
                  <a:effectLst/>
                </a:endParaRPr>
              </a:p>
              <a:p>
                <a:pPr marL="699750" lvl="1" indent="-285750">
                  <a:buFont typeface="Wingdings" panose="05000000000000000000" pitchFamily="2" charset="2"/>
                  <a:buChar char="q"/>
                </a:pPr>
                <a:r>
                  <a:rPr lang="en-US" dirty="0">
                    <a:effectLst/>
                    <a:latin typeface="Times New Roman" panose="02020603050405020304" pitchFamily="18" charset="0"/>
                    <a:ea typeface="Calibri" panose="020F0502020204030204" pitchFamily="34" charset="0"/>
                    <a:cs typeface="Times New Roman" panose="02020603050405020304" pitchFamily="18" charset="0"/>
                  </a:rPr>
                  <a:t>Deviance measure = 179.66</a:t>
                </a:r>
              </a:p>
              <a:p>
                <a:pPr marL="699750" lvl="1" indent="-285750">
                  <a:buFont typeface="Wingdings" panose="05000000000000000000" pitchFamily="2" charset="2"/>
                  <a:buChar char="q"/>
                </a:pPr>
                <a:r>
                  <a:rPr lang="en-US" dirty="0">
                    <a:effectLst/>
                    <a:latin typeface="Times New Roman" panose="02020603050405020304" pitchFamily="18" charset="0"/>
                    <a:ea typeface="Calibri" panose="020F0502020204030204" pitchFamily="34" charset="0"/>
                    <a:cs typeface="Times New Roman" panose="02020603050405020304" pitchFamily="18" charset="0"/>
                  </a:rPr>
                  <a:t>Cut point = 1.96 (if |t|&lt;1.96 for a parameter, we will mark it as insignificant for the model.)</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lvl="1">
                  <a:buFont typeface="Wingdings" panose="05000000000000000000" pitchFamily="2" charset="2"/>
                  <a:buChar char="q"/>
                </a:pPr>
                <a:endParaRPr lang="en-IN" dirty="0">
                  <a:effectLst/>
                </a:endParaRPr>
              </a:p>
              <a:p>
                <a:pPr marL="36900" indent="0" algn="r">
                  <a:buNone/>
                </a:pPr>
                <a:endParaRPr lang="en-IN" dirty="0"/>
              </a:p>
            </p:txBody>
          </p:sp>
        </mc:Choice>
        <mc:Fallback xmlns="">
          <p:sp>
            <p:nvSpPr>
              <p:cNvPr id="3" name="Content Placeholder 2">
                <a:extLst>
                  <a:ext uri="{FF2B5EF4-FFF2-40B4-BE49-F238E27FC236}">
                    <a16:creationId xmlns:a16="http://schemas.microsoft.com/office/drawing/2014/main" id="{AB731A38-D56D-1EAB-F229-8B8E46962385}"/>
                  </a:ext>
                </a:extLst>
              </p:cNvPr>
              <p:cNvSpPr>
                <a:spLocks noGrp="1" noRot="1" noChangeAspect="1" noMove="1" noResize="1" noEditPoints="1" noAdjustHandles="1" noChangeArrowheads="1" noChangeShapeType="1" noTextEdit="1"/>
              </p:cNvSpPr>
              <p:nvPr>
                <p:ph idx="1"/>
              </p:nvPr>
            </p:nvSpPr>
            <p:spPr>
              <a:xfrm>
                <a:off x="913795" y="1004596"/>
                <a:ext cx="10353762" cy="5853403"/>
              </a:xfr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09AC800E-CEED-94E1-837A-FD3BAFEDCA28}"/>
                  </a:ext>
                </a:extLst>
              </p:cNvPr>
              <p:cNvGraphicFramePr>
                <a:graphicFrameLocks noGrp="1"/>
              </p:cNvGraphicFramePr>
              <p:nvPr>
                <p:extLst>
                  <p:ext uri="{D42A27DB-BD31-4B8C-83A1-F6EECF244321}">
                    <p14:modId xmlns:p14="http://schemas.microsoft.com/office/powerpoint/2010/main" val="3079112637"/>
                  </p:ext>
                </p:extLst>
              </p:nvPr>
            </p:nvGraphicFramePr>
            <p:xfrm>
              <a:off x="2903505" y="4048125"/>
              <a:ext cx="6145245" cy="1700848"/>
            </p:xfrm>
            <a:graphic>
              <a:graphicData uri="http://schemas.openxmlformats.org/drawingml/2006/table">
                <a:tbl>
                  <a:tblPr firstRow="1" firstCol="1" bandRow="1">
                    <a:tableStyleId>{5C22544A-7EE6-4342-B048-85BDC9FD1C3A}</a:tableStyleId>
                  </a:tblPr>
                  <a:tblGrid>
                    <a:gridCol w="1437727">
                      <a:extLst>
                        <a:ext uri="{9D8B030D-6E8A-4147-A177-3AD203B41FA5}">
                          <a16:colId xmlns:a16="http://schemas.microsoft.com/office/drawing/2014/main" val="263252542"/>
                        </a:ext>
                      </a:extLst>
                    </a:gridCol>
                    <a:gridCol w="1699875">
                      <a:extLst>
                        <a:ext uri="{9D8B030D-6E8A-4147-A177-3AD203B41FA5}">
                          <a16:colId xmlns:a16="http://schemas.microsoft.com/office/drawing/2014/main" val="1132906597"/>
                        </a:ext>
                      </a:extLst>
                    </a:gridCol>
                    <a:gridCol w="1336730">
                      <a:extLst>
                        <a:ext uri="{9D8B030D-6E8A-4147-A177-3AD203B41FA5}">
                          <a16:colId xmlns:a16="http://schemas.microsoft.com/office/drawing/2014/main" val="2987208277"/>
                        </a:ext>
                      </a:extLst>
                    </a:gridCol>
                    <a:gridCol w="1670913">
                      <a:extLst>
                        <a:ext uri="{9D8B030D-6E8A-4147-A177-3AD203B41FA5}">
                          <a16:colId xmlns:a16="http://schemas.microsoft.com/office/drawing/2014/main" val="3169497030"/>
                        </a:ext>
                      </a:extLst>
                    </a:gridCol>
                  </a:tblGrid>
                  <a:tr h="201824">
                    <a:tc>
                      <a:txBody>
                        <a:bodyPr/>
                        <a:lstStyle/>
                        <a:p>
                          <a:pPr algn="ctr">
                            <a:lnSpc>
                              <a:spcPct val="107000"/>
                            </a:lnSpc>
                            <a:spcAft>
                              <a:spcPts val="800"/>
                            </a:spcAft>
                          </a:pPr>
                          <a:r>
                            <a:rPr lang="en-US" sz="1400">
                              <a:effectLst/>
                            </a:rPr>
                            <a:t>Parameters</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dirty="0">
                              <a:effectLst/>
                            </a:rPr>
                            <a:t>Estimated value of the parameters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a:effectLst/>
                            </a:rPr>
                            <a:t>Standard Error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a:effectLst/>
                            </a:rPr>
                            <a:t>t = </a:t>
                          </a:r>
                          <a14:m>
                            <m:oMath xmlns:m="http://schemas.openxmlformats.org/officeDocument/2006/math">
                              <m:f>
                                <m:fPr>
                                  <m:ctrlPr>
                                    <a:rPr lang="en-IN" sz="1400" i="1">
                                      <a:effectLst/>
                                      <a:latin typeface="Cambria Math" panose="02040503050406030204" pitchFamily="18" charset="0"/>
                                    </a:rPr>
                                  </m:ctrlPr>
                                </m:fPr>
                                <m:num>
                                  <m:r>
                                    <a:rPr lang="en-US" sz="1400">
                                      <a:effectLst/>
                                      <a:latin typeface="Cambria Math" panose="02040503050406030204" pitchFamily="18" charset="0"/>
                                    </a:rPr>
                                    <m:t>𝐸𝑠𝑡𝑖𝑚𝑎𝑡𝑒𝑑</m:t>
                                  </m:r>
                                  <m:r>
                                    <a:rPr lang="en-US" sz="1400">
                                      <a:effectLst/>
                                      <a:latin typeface="Cambria Math" panose="02040503050406030204" pitchFamily="18" charset="0"/>
                                    </a:rPr>
                                    <m:t> </m:t>
                                  </m:r>
                                  <m:r>
                                    <a:rPr lang="en-US" sz="1400">
                                      <a:effectLst/>
                                      <a:latin typeface="Cambria Math" panose="02040503050406030204" pitchFamily="18" charset="0"/>
                                    </a:rPr>
                                    <m:t>𝑉𝑎𝑙𝑢𝑒</m:t>
                                  </m:r>
                                </m:num>
                                <m:den>
                                  <m:r>
                                    <a:rPr lang="en-US" sz="1400">
                                      <a:effectLst/>
                                      <a:latin typeface="Cambria Math" panose="02040503050406030204" pitchFamily="18" charset="0"/>
                                    </a:rPr>
                                    <m:t>𝑆𝑡𝑎𝑛𝑑𝑎𝑟𝑑</m:t>
                                  </m:r>
                                  <m:r>
                                    <a:rPr lang="en-US" sz="1400">
                                      <a:effectLst/>
                                      <a:latin typeface="Cambria Math" panose="02040503050406030204" pitchFamily="18" charset="0"/>
                                    </a:rPr>
                                    <m:t> </m:t>
                                  </m:r>
                                  <m:r>
                                    <a:rPr lang="en-US" sz="1400">
                                      <a:effectLst/>
                                      <a:latin typeface="Cambria Math" panose="02040503050406030204" pitchFamily="18" charset="0"/>
                                    </a:rPr>
                                    <m:t>𝐸𝑟𝑟𝑜𝑟</m:t>
                                  </m:r>
                                </m:den>
                              </m:f>
                            </m:oMath>
                          </a14:m>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51828171"/>
                      </a:ext>
                    </a:extLst>
                  </a:tr>
                  <a:tr h="410845">
                    <a:tc>
                      <a:txBody>
                        <a:bodyPr/>
                        <a:lstStyle/>
                        <a:p>
                          <a:pPr algn="ctr">
                            <a:lnSpc>
                              <a:spcPct val="107000"/>
                            </a:lnSpc>
                            <a:spcAft>
                              <a:spcPts val="800"/>
                            </a:spcAft>
                          </a:pPr>
                          <a:r>
                            <a:rPr lang="en-US" sz="1400">
                              <a:effectLst/>
                            </a:rPr>
                            <a:t>β</a:t>
                          </a:r>
                          <a:r>
                            <a:rPr lang="en-US" sz="1400" baseline="-25000">
                              <a:effectLst/>
                            </a:rPr>
                            <a:t>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400">
                              <a:effectLst/>
                            </a:rPr>
                            <a:t>0.21014</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400">
                              <a:effectLst/>
                            </a:rPr>
                            <a:t>0.30201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400" dirty="0">
                              <a:effectLst/>
                            </a:rPr>
                            <a:t>0.696</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26003666"/>
                      </a:ext>
                    </a:extLst>
                  </a:tr>
                  <a:tr h="393700">
                    <a:tc>
                      <a:txBody>
                        <a:bodyPr/>
                        <a:lstStyle/>
                        <a:p>
                          <a:pPr algn="ctr">
                            <a:lnSpc>
                              <a:spcPct val="107000"/>
                            </a:lnSpc>
                            <a:spcAft>
                              <a:spcPts val="800"/>
                            </a:spcAft>
                          </a:pPr>
                          <a:r>
                            <a:rPr lang="en-US" sz="1400" dirty="0">
                              <a:effectLst/>
                            </a:rPr>
                            <a:t>β</a:t>
                          </a:r>
                          <a:r>
                            <a:rPr lang="en-US" sz="1400" baseline="-25000"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400">
                              <a:effectLst/>
                            </a:rPr>
                            <a:t>0.92323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400">
                              <a:effectLst/>
                            </a:rPr>
                            <a:t>0.36411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400">
                              <a:effectLst/>
                            </a:rPr>
                            <a:t>2.536</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3703096"/>
                      </a:ext>
                    </a:extLst>
                  </a:tr>
                  <a:tr h="450850">
                    <a:tc>
                      <a:txBody>
                        <a:bodyPr/>
                        <a:lstStyle/>
                        <a:p>
                          <a:pPr algn="ctr">
                            <a:lnSpc>
                              <a:spcPct val="107000"/>
                            </a:lnSpc>
                            <a:spcAft>
                              <a:spcPts val="800"/>
                            </a:spcAft>
                          </a:pPr>
                          <a:r>
                            <a:rPr lang="en-US" sz="1400">
                              <a:effectLst/>
                            </a:rPr>
                            <a:t>β</a:t>
                          </a:r>
                          <a:r>
                            <a:rPr lang="en-US" sz="1400" baseline="-250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400">
                              <a:effectLst/>
                            </a:rPr>
                            <a:t>-0.08371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400">
                              <a:effectLst/>
                            </a:rPr>
                            <a:t>0.36407</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400" dirty="0">
                              <a:effectLst/>
                            </a:rPr>
                            <a:t>-0.230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27658205"/>
                      </a:ext>
                    </a:extLst>
                  </a:tr>
                </a:tbl>
              </a:graphicData>
            </a:graphic>
          </p:graphicFrame>
        </mc:Choice>
        <mc:Fallback xmlns="">
          <p:graphicFrame>
            <p:nvGraphicFramePr>
              <p:cNvPr id="6" name="Table 5">
                <a:extLst>
                  <a:ext uri="{FF2B5EF4-FFF2-40B4-BE49-F238E27FC236}">
                    <a16:creationId xmlns:a16="http://schemas.microsoft.com/office/drawing/2014/main" id="{09AC800E-CEED-94E1-837A-FD3BAFEDCA28}"/>
                  </a:ext>
                </a:extLst>
              </p:cNvPr>
              <p:cNvGraphicFramePr>
                <a:graphicFrameLocks noGrp="1"/>
              </p:cNvGraphicFramePr>
              <p:nvPr>
                <p:extLst>
                  <p:ext uri="{D42A27DB-BD31-4B8C-83A1-F6EECF244321}">
                    <p14:modId xmlns:p14="http://schemas.microsoft.com/office/powerpoint/2010/main" val="3079112637"/>
                  </p:ext>
                </p:extLst>
              </p:nvPr>
            </p:nvGraphicFramePr>
            <p:xfrm>
              <a:off x="2903505" y="4048125"/>
              <a:ext cx="6145245" cy="1700848"/>
            </p:xfrm>
            <a:graphic>
              <a:graphicData uri="http://schemas.openxmlformats.org/drawingml/2006/table">
                <a:tbl>
                  <a:tblPr firstRow="1" firstCol="1" bandRow="1">
                    <a:tableStyleId>{5C22544A-7EE6-4342-B048-85BDC9FD1C3A}</a:tableStyleId>
                  </a:tblPr>
                  <a:tblGrid>
                    <a:gridCol w="1437727">
                      <a:extLst>
                        <a:ext uri="{9D8B030D-6E8A-4147-A177-3AD203B41FA5}">
                          <a16:colId xmlns:a16="http://schemas.microsoft.com/office/drawing/2014/main" val="263252542"/>
                        </a:ext>
                      </a:extLst>
                    </a:gridCol>
                    <a:gridCol w="1699875">
                      <a:extLst>
                        <a:ext uri="{9D8B030D-6E8A-4147-A177-3AD203B41FA5}">
                          <a16:colId xmlns:a16="http://schemas.microsoft.com/office/drawing/2014/main" val="1132906597"/>
                        </a:ext>
                      </a:extLst>
                    </a:gridCol>
                    <a:gridCol w="1336730">
                      <a:extLst>
                        <a:ext uri="{9D8B030D-6E8A-4147-A177-3AD203B41FA5}">
                          <a16:colId xmlns:a16="http://schemas.microsoft.com/office/drawing/2014/main" val="2987208277"/>
                        </a:ext>
                      </a:extLst>
                    </a:gridCol>
                    <a:gridCol w="1670913">
                      <a:extLst>
                        <a:ext uri="{9D8B030D-6E8A-4147-A177-3AD203B41FA5}">
                          <a16:colId xmlns:a16="http://schemas.microsoft.com/office/drawing/2014/main" val="3169497030"/>
                        </a:ext>
                      </a:extLst>
                    </a:gridCol>
                  </a:tblGrid>
                  <a:tr h="445453">
                    <a:tc>
                      <a:txBody>
                        <a:bodyPr/>
                        <a:lstStyle/>
                        <a:p>
                          <a:pPr algn="ctr">
                            <a:lnSpc>
                              <a:spcPct val="107000"/>
                            </a:lnSpc>
                            <a:spcAft>
                              <a:spcPts val="800"/>
                            </a:spcAft>
                          </a:pPr>
                          <a:r>
                            <a:rPr lang="en-US" sz="1400">
                              <a:effectLst/>
                            </a:rPr>
                            <a:t>Parameters</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dirty="0">
                              <a:effectLst/>
                            </a:rPr>
                            <a:t>Estimated value of the parameters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a:effectLst/>
                            </a:rPr>
                            <a:t>Standard Error</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3"/>
                          <a:stretch>
                            <a:fillRect l="-268613" t="-12329" r="-1460" b="-286301"/>
                          </a:stretch>
                        </a:blipFill>
                      </a:tcPr>
                    </a:tc>
                    <a:extLst>
                      <a:ext uri="{0D108BD9-81ED-4DB2-BD59-A6C34878D82A}">
                        <a16:rowId xmlns:a16="http://schemas.microsoft.com/office/drawing/2014/main" val="2851828171"/>
                      </a:ext>
                    </a:extLst>
                  </a:tr>
                  <a:tr h="410845">
                    <a:tc>
                      <a:txBody>
                        <a:bodyPr/>
                        <a:lstStyle/>
                        <a:p>
                          <a:pPr algn="ctr">
                            <a:lnSpc>
                              <a:spcPct val="107000"/>
                            </a:lnSpc>
                            <a:spcAft>
                              <a:spcPts val="800"/>
                            </a:spcAft>
                          </a:pPr>
                          <a:r>
                            <a:rPr lang="en-US" sz="1400">
                              <a:effectLst/>
                            </a:rPr>
                            <a:t>β</a:t>
                          </a:r>
                          <a:r>
                            <a:rPr lang="en-US" sz="1400" baseline="-25000">
                              <a:effectLst/>
                            </a:rPr>
                            <a:t>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400">
                              <a:effectLst/>
                            </a:rPr>
                            <a:t>0.21014</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400">
                              <a:effectLst/>
                            </a:rPr>
                            <a:t>0.30201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400" dirty="0">
                              <a:effectLst/>
                            </a:rPr>
                            <a:t>0.696</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26003666"/>
                      </a:ext>
                    </a:extLst>
                  </a:tr>
                  <a:tr h="393700">
                    <a:tc>
                      <a:txBody>
                        <a:bodyPr/>
                        <a:lstStyle/>
                        <a:p>
                          <a:pPr algn="ctr">
                            <a:lnSpc>
                              <a:spcPct val="107000"/>
                            </a:lnSpc>
                            <a:spcAft>
                              <a:spcPts val="800"/>
                            </a:spcAft>
                          </a:pPr>
                          <a:r>
                            <a:rPr lang="en-US" sz="1400" dirty="0">
                              <a:effectLst/>
                            </a:rPr>
                            <a:t>β</a:t>
                          </a:r>
                          <a:r>
                            <a:rPr lang="en-US" sz="1400" baseline="-25000"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400">
                              <a:effectLst/>
                            </a:rPr>
                            <a:t>0.92323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400">
                              <a:effectLst/>
                            </a:rPr>
                            <a:t>0.36411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400">
                              <a:effectLst/>
                            </a:rPr>
                            <a:t>2.536</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3703096"/>
                      </a:ext>
                    </a:extLst>
                  </a:tr>
                  <a:tr h="450850">
                    <a:tc>
                      <a:txBody>
                        <a:bodyPr/>
                        <a:lstStyle/>
                        <a:p>
                          <a:pPr algn="ctr">
                            <a:lnSpc>
                              <a:spcPct val="107000"/>
                            </a:lnSpc>
                            <a:spcAft>
                              <a:spcPts val="800"/>
                            </a:spcAft>
                          </a:pPr>
                          <a:r>
                            <a:rPr lang="en-US" sz="1400">
                              <a:effectLst/>
                            </a:rPr>
                            <a:t>β</a:t>
                          </a:r>
                          <a:r>
                            <a:rPr lang="en-US" sz="1400" baseline="-250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400">
                              <a:effectLst/>
                            </a:rPr>
                            <a:t>-0.08371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400">
                              <a:effectLst/>
                            </a:rPr>
                            <a:t>0.36407</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400" dirty="0">
                              <a:effectLst/>
                            </a:rPr>
                            <a:t>-0.230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27658205"/>
                      </a:ext>
                    </a:extLst>
                  </a:tr>
                </a:tbl>
              </a:graphicData>
            </a:graphic>
          </p:graphicFrame>
        </mc:Fallback>
      </mc:AlternateContent>
    </p:spTree>
    <p:extLst>
      <p:ext uri="{BB962C8B-B14F-4D97-AF65-F5344CB8AC3E}">
        <p14:creationId xmlns:p14="http://schemas.microsoft.com/office/powerpoint/2010/main" val="1531607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0" presetClass="entr" presetSubtype="0" fill="hold" grpId="0"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animEffect transition="in" filter="fade">
                                      <p:cBhvr>
                                        <p:cTn id="35" dur="500"/>
                                        <p:tgtEl>
                                          <p:spTgt spid="3">
                                            <p:txEl>
                                              <p:pRg st="13" end="13"/>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14" end="14"/>
                                            </p:txEl>
                                          </p:spTgt>
                                        </p:tgtEl>
                                        <p:attrNameLst>
                                          <p:attrName>style.visibility</p:attrName>
                                        </p:attrNameLst>
                                      </p:cBhvr>
                                      <p:to>
                                        <p:strVal val="visible"/>
                                      </p:to>
                                    </p:set>
                                    <p:animEffect transition="in" filter="fade">
                                      <p:cBhvr>
                                        <p:cTn id="38"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052B7-CEF7-D2E5-37CF-0E454CB3E850}"/>
              </a:ext>
            </a:extLst>
          </p:cNvPr>
          <p:cNvSpPr>
            <a:spLocks noGrp="1"/>
          </p:cNvSpPr>
          <p:nvPr>
            <p:ph type="title"/>
          </p:nvPr>
        </p:nvSpPr>
        <p:spPr>
          <a:xfrm>
            <a:off x="913795" y="292358"/>
            <a:ext cx="10353762" cy="566057"/>
          </a:xfrm>
        </p:spPr>
        <p:txBody>
          <a:bodyPr>
            <a:normAutofit fontScale="90000"/>
          </a:bodyPr>
          <a:lstStyle/>
          <a:p>
            <a:r>
              <a:rPr lang="en-IN" dirty="0"/>
              <a:t>Interpretation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4D781F3-B411-C6D4-20B5-C8CFA0B11101}"/>
                  </a:ext>
                </a:extLst>
              </p:cNvPr>
              <p:cNvSpPr>
                <a:spLocks noGrp="1"/>
              </p:cNvSpPr>
              <p:nvPr>
                <p:ph idx="1"/>
              </p:nvPr>
            </p:nvSpPr>
            <p:spPr>
              <a:xfrm>
                <a:off x="913795" y="1101013"/>
                <a:ext cx="10353762" cy="4690188"/>
              </a:xfrm>
            </p:spPr>
            <p:txBody>
              <a:bodyPr/>
              <a:lstStyle/>
              <a:p>
                <a:r>
                  <a:rPr lang="en-US" dirty="0"/>
                  <a:t>We are not really interested about the intercept parameter </a:t>
                </a:r>
                <a14:m>
                  <m:oMath xmlns:m="http://schemas.openxmlformats.org/officeDocument/2006/math">
                    <m:sSub>
                      <m:sSubPr>
                        <m:ctrlPr>
                          <a:rPr lang="en-US" i="1" smtClean="0">
                            <a:latin typeface="Cambria Math" panose="02040503050406030204" pitchFamily="18" charset="0"/>
                          </a:rPr>
                        </m:ctrlPr>
                      </m:sSubPr>
                      <m:e>
                        <m:r>
                          <m:rPr>
                            <m:nor/>
                          </m:rPr>
                          <a:rPr lang="en-US" dirty="0"/>
                          <m:t>β</m:t>
                        </m:r>
                      </m:e>
                      <m:sub>
                        <m:r>
                          <a:rPr lang="en-IN" b="0" i="1" dirty="0" smtClean="0">
                            <a:latin typeface="Cambria Math" panose="02040503050406030204" pitchFamily="18" charset="0"/>
                          </a:rPr>
                          <m:t>0</m:t>
                        </m:r>
                      </m:sub>
                    </m:sSub>
                  </m:oMath>
                </a14:m>
                <a:r>
                  <a:rPr lang="en-US" dirty="0"/>
                  <a:t> ; rather, </a:t>
                </a:r>
                <a14:m>
                  <m:oMath xmlns:m="http://schemas.openxmlformats.org/officeDocument/2006/math">
                    <m:sSub>
                      <m:sSubPr>
                        <m:ctrlPr>
                          <a:rPr lang="en-US" i="1">
                            <a:latin typeface="Cambria Math" panose="02040503050406030204" pitchFamily="18" charset="0"/>
                          </a:rPr>
                        </m:ctrlPr>
                      </m:sSubPr>
                      <m:e>
                        <m:r>
                          <m:rPr>
                            <m:nor/>
                          </m:rPr>
                          <a:rPr lang="en-US" dirty="0"/>
                          <m:t>β</m:t>
                        </m:r>
                      </m:e>
                      <m:sub>
                        <m:r>
                          <a:rPr lang="en-IN" b="0" i="1" dirty="0" smtClean="0">
                            <a:latin typeface="Cambria Math" panose="02040503050406030204" pitchFamily="18" charset="0"/>
                          </a:rPr>
                          <m:t>1</m:t>
                        </m:r>
                      </m:sub>
                    </m:sSub>
                  </m:oMath>
                </a14:m>
                <a:r>
                  <a:rPr lang="en-US" dirty="0"/>
                  <a:t> and </a:t>
                </a:r>
                <a14:m>
                  <m:oMath xmlns:m="http://schemas.openxmlformats.org/officeDocument/2006/math">
                    <m:sSub>
                      <m:sSubPr>
                        <m:ctrlPr>
                          <a:rPr lang="en-US" i="1">
                            <a:latin typeface="Cambria Math" panose="02040503050406030204" pitchFamily="18" charset="0"/>
                          </a:rPr>
                        </m:ctrlPr>
                      </m:sSubPr>
                      <m:e>
                        <m:r>
                          <m:rPr>
                            <m:nor/>
                          </m:rPr>
                          <a:rPr lang="en-US" dirty="0"/>
                          <m:t>β</m:t>
                        </m:r>
                      </m:e>
                      <m:sub>
                        <m:r>
                          <a:rPr lang="en-IN" b="0" i="1" dirty="0" smtClean="0">
                            <a:latin typeface="Cambria Math" panose="02040503050406030204" pitchFamily="18" charset="0"/>
                          </a:rPr>
                          <m:t>2</m:t>
                        </m:r>
                      </m:sub>
                    </m:sSub>
                  </m:oMath>
                </a14:m>
                <a:r>
                  <a:rPr lang="en-US" dirty="0"/>
                  <a:t> will respectively state whether the covariates </a:t>
                </a:r>
                <a14:m>
                  <m:oMath xmlns:m="http://schemas.openxmlformats.org/officeDocument/2006/math">
                    <m:sSub>
                      <m:sSubPr>
                        <m:ctrlPr>
                          <a:rPr lang="en-US" i="1">
                            <a:latin typeface="Cambria Math" panose="02040503050406030204" pitchFamily="18" charset="0"/>
                          </a:rPr>
                        </m:ctrlPr>
                      </m:sSubPr>
                      <m:e>
                        <m:r>
                          <m:rPr>
                            <m:nor/>
                          </m:rPr>
                          <a:rPr lang="en-IN" b="0" i="0" smtClean="0">
                            <a:latin typeface="Cambria Math" panose="02040503050406030204" pitchFamily="18" charset="0"/>
                          </a:rPr>
                          <m:t>x</m:t>
                        </m:r>
                      </m:e>
                      <m:sub>
                        <m:r>
                          <a:rPr lang="en-IN" b="0" i="1" dirty="0" smtClean="0">
                            <a:latin typeface="Cambria Math" panose="02040503050406030204" pitchFamily="18" charset="0"/>
                          </a:rPr>
                          <m:t>1</m:t>
                        </m:r>
                      </m:sub>
                    </m:sSub>
                  </m:oMath>
                </a14:m>
                <a:r>
                  <a:rPr lang="en-US" dirty="0"/>
                  <a:t> and </a:t>
                </a:r>
                <a14:m>
                  <m:oMath xmlns:m="http://schemas.openxmlformats.org/officeDocument/2006/math">
                    <m:sSub>
                      <m:sSubPr>
                        <m:ctrlPr>
                          <a:rPr lang="en-US" i="1">
                            <a:latin typeface="Cambria Math" panose="02040503050406030204" pitchFamily="18" charset="0"/>
                          </a:rPr>
                        </m:ctrlPr>
                      </m:sSubPr>
                      <m:e>
                        <m:r>
                          <m:rPr>
                            <m:nor/>
                          </m:rPr>
                          <a:rPr lang="en-IN">
                            <a:latin typeface="Cambria Math" panose="02040503050406030204" pitchFamily="18" charset="0"/>
                          </a:rPr>
                          <m:t>x</m:t>
                        </m:r>
                      </m:e>
                      <m:sub>
                        <m:r>
                          <a:rPr lang="en-IN" b="0" i="1" smtClean="0">
                            <a:latin typeface="Cambria Math" panose="02040503050406030204" pitchFamily="18" charset="0"/>
                          </a:rPr>
                          <m:t>2</m:t>
                        </m:r>
                      </m:sub>
                    </m:sSub>
                  </m:oMath>
                </a14:m>
                <a:r>
                  <a:rPr lang="en-US" dirty="0"/>
                  <a:t> are significant or not.</a:t>
                </a:r>
              </a:p>
              <a:p>
                <a14:m>
                  <m:oMath xmlns:m="http://schemas.openxmlformats.org/officeDocument/2006/math">
                    <m:sSub>
                      <m:sSubPr>
                        <m:ctrlPr>
                          <a:rPr lang="en-US" i="1" smtClean="0">
                            <a:latin typeface="Cambria Math" panose="02040503050406030204" pitchFamily="18" charset="0"/>
                          </a:rPr>
                        </m:ctrlPr>
                      </m:sSubPr>
                      <m:e>
                        <m:r>
                          <m:rPr>
                            <m:nor/>
                          </m:rPr>
                          <a:rPr lang="en-US" dirty="0"/>
                          <m:t>β</m:t>
                        </m:r>
                      </m:e>
                      <m:sub>
                        <m:r>
                          <a:rPr lang="en-IN" b="0" i="1" dirty="0" smtClean="0">
                            <a:latin typeface="Cambria Math" panose="02040503050406030204" pitchFamily="18" charset="0"/>
                          </a:rPr>
                          <m:t>1</m:t>
                        </m:r>
                      </m:sub>
                    </m:sSub>
                  </m:oMath>
                </a14:m>
                <a:r>
                  <a:rPr lang="en-IN" dirty="0"/>
                  <a:t>: </a:t>
                </a:r>
                <a:r>
                  <a:rPr lang="en-US" dirty="0"/>
                  <a:t>From the output table, we found that for β1 , |t|&gt;1.96 . So, firstly we can conclude that  </a:t>
                </a:r>
                <a14:m>
                  <m:oMath xmlns:m="http://schemas.openxmlformats.org/officeDocument/2006/math">
                    <m:sSub>
                      <m:sSubPr>
                        <m:ctrlPr>
                          <a:rPr lang="en-US" i="1">
                            <a:latin typeface="Cambria Math" panose="02040503050406030204" pitchFamily="18" charset="0"/>
                          </a:rPr>
                        </m:ctrlPr>
                      </m:sSubPr>
                      <m:e>
                        <m:r>
                          <m:rPr>
                            <m:nor/>
                          </m:rPr>
                          <a:rPr lang="en-IN">
                            <a:latin typeface="Cambria Math" panose="02040503050406030204" pitchFamily="18" charset="0"/>
                          </a:rPr>
                          <m:t>x</m:t>
                        </m:r>
                      </m:e>
                      <m:sub>
                        <m:r>
                          <a:rPr lang="en-IN" i="1" dirty="0">
                            <a:latin typeface="Cambria Math" panose="02040503050406030204" pitchFamily="18" charset="0"/>
                          </a:rPr>
                          <m:t>1</m:t>
                        </m:r>
                      </m:sub>
                    </m:sSub>
                  </m:oMath>
                </a14:m>
                <a:r>
                  <a:rPr lang="en-US" dirty="0"/>
                  <a:t>, which denotes the “match location”, is a significant covariate for this model. That is, whether a match is being played at home or away is an important factor even for the champion teams in order to win a match in IPL.</a:t>
                </a:r>
              </a:p>
              <a:p>
                <a14:m>
                  <m:oMath xmlns:m="http://schemas.openxmlformats.org/officeDocument/2006/math">
                    <m:sSub>
                      <m:sSubPr>
                        <m:ctrlPr>
                          <a:rPr lang="en-US" i="1" smtClean="0">
                            <a:latin typeface="Cambria Math" panose="02040503050406030204" pitchFamily="18" charset="0"/>
                          </a:rPr>
                        </m:ctrlPr>
                      </m:sSubPr>
                      <m:e>
                        <m:r>
                          <m:rPr>
                            <m:nor/>
                          </m:rPr>
                          <a:rPr lang="en-US" dirty="0"/>
                          <m:t>β</m:t>
                        </m:r>
                      </m:e>
                      <m:sub>
                        <m:r>
                          <a:rPr lang="en-IN" b="0" i="1" dirty="0" smtClean="0">
                            <a:latin typeface="Cambria Math" panose="02040503050406030204" pitchFamily="18" charset="0"/>
                          </a:rPr>
                          <m:t>2</m:t>
                        </m:r>
                      </m:sub>
                    </m:sSub>
                    <m:r>
                      <a:rPr lang="en-IN" b="0" i="0" dirty="0" smtClean="0">
                        <a:latin typeface="Cambria Math" panose="02040503050406030204" pitchFamily="18" charset="0"/>
                      </a:rPr>
                      <m:t>: </m:t>
                    </m:r>
                  </m:oMath>
                </a14:m>
                <a:r>
                  <a:rPr lang="en-US" dirty="0">
                    <a:effectLst/>
                  </a:rPr>
                  <a:t>From the output table, we found out that for β</a:t>
                </a:r>
                <a:r>
                  <a:rPr lang="en-US" baseline="-25000" dirty="0">
                    <a:effectLst/>
                  </a:rPr>
                  <a:t>2 </a:t>
                </a:r>
                <a:r>
                  <a:rPr lang="en-US" dirty="0">
                    <a:effectLst/>
                  </a:rPr>
                  <a:t>, |t|&lt;1.96. So x­</a:t>
                </a:r>
                <a:r>
                  <a:rPr lang="en-US" baseline="-25000" dirty="0">
                    <a:effectLst/>
                  </a:rPr>
                  <a:t>2</a:t>
                </a:r>
                <a:r>
                  <a:rPr lang="en-US" dirty="0">
                    <a:effectLst/>
                  </a:rPr>
                  <a:t> , which denotes the ‘toss outcome’, is not a significant covariate for this model. That is, for champion teams, whether the toss of a match is won or lost has not been important in order to win that particular match.</a:t>
                </a:r>
                <a:endParaRPr lang="en-IN" dirty="0">
                  <a:effectLst/>
                </a:endParaRPr>
              </a:p>
              <a:p>
                <a:endParaRPr lang="en-IN" dirty="0"/>
              </a:p>
            </p:txBody>
          </p:sp>
        </mc:Choice>
        <mc:Fallback xmlns="">
          <p:sp>
            <p:nvSpPr>
              <p:cNvPr id="3" name="Content Placeholder 2">
                <a:extLst>
                  <a:ext uri="{FF2B5EF4-FFF2-40B4-BE49-F238E27FC236}">
                    <a16:creationId xmlns:a16="http://schemas.microsoft.com/office/drawing/2014/main" id="{74D781F3-B411-C6D4-20B5-C8CFA0B11101}"/>
                  </a:ext>
                </a:extLst>
              </p:cNvPr>
              <p:cNvSpPr>
                <a:spLocks noGrp="1" noRot="1" noChangeAspect="1" noMove="1" noResize="1" noEditPoints="1" noAdjustHandles="1" noChangeArrowheads="1" noChangeShapeType="1" noTextEdit="1"/>
              </p:cNvSpPr>
              <p:nvPr>
                <p:ph idx="1"/>
              </p:nvPr>
            </p:nvSpPr>
            <p:spPr>
              <a:xfrm>
                <a:off x="913795" y="1101013"/>
                <a:ext cx="10353762" cy="4690188"/>
              </a:xfrm>
              <a:blipFill>
                <a:blip r:embed="rId4"/>
                <a:stretch>
                  <a:fillRect/>
                </a:stretch>
              </a:blipFill>
            </p:spPr>
            <p:txBody>
              <a:bodyPr/>
              <a:lstStyle/>
              <a:p>
                <a:r>
                  <a:rPr lang="en-IN">
                    <a:noFill/>
                  </a:rPr>
                  <a:t> </a:t>
                </a:r>
              </a:p>
            </p:txBody>
          </p:sp>
        </mc:Fallback>
      </mc:AlternateContent>
      <p:pic>
        <p:nvPicPr>
          <p:cNvPr id="4" name="Kohli Dance">
            <a:hlinkClick r:id="" action="ppaction://media"/>
            <a:extLst>
              <a:ext uri="{FF2B5EF4-FFF2-40B4-BE49-F238E27FC236}">
                <a16:creationId xmlns:a16="http://schemas.microsoft.com/office/drawing/2014/main" id="{227581A9-582C-AC7B-0193-536BEA3BE1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606074" y="4481806"/>
            <a:ext cx="3610946" cy="2170924"/>
          </a:xfrm>
          <a:prstGeom prst="rect">
            <a:avLst/>
          </a:prstGeom>
        </p:spPr>
      </p:pic>
    </p:spTree>
    <p:extLst>
      <p:ext uri="{BB962C8B-B14F-4D97-AF65-F5344CB8AC3E}">
        <p14:creationId xmlns:p14="http://schemas.microsoft.com/office/powerpoint/2010/main" val="152075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50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showWhenStopped="0">
                <p:cTn id="19" repeatCount="indefinite" fill="hold" display="0">
                  <p:stCondLst>
                    <p:cond delay="indefinite"/>
                  </p:stCondLst>
                </p:cTn>
                <p:tgtEl>
                  <p:spTgt spid="4"/>
                </p:tgtEl>
              </p:cMediaNode>
            </p:video>
            <p:seq concurrent="1" nextAc="seek">
              <p:cTn id="20" restart="whenNotActive" fill="hold" evtFilter="cancelBubble" nodeType="interactiveSeq">
                <p:stCondLst>
                  <p:cond evt="onClick" delay="0">
                    <p:tgtEl>
                      <p:spTgt spid="4"/>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4"/>
                                        </p:tgtEl>
                                      </p:cBhvr>
                                    </p:cmd>
                                  </p:childTnLst>
                                </p:cTn>
                              </p:par>
                            </p:childTnLst>
                          </p:cTn>
                        </p:par>
                      </p:childTnLst>
                    </p:cTn>
                  </p:par>
                </p:childTnLst>
              </p:cTn>
              <p:nextCondLst>
                <p:cond evt="onClick" delay="0">
                  <p:tgtEl>
                    <p:spTgt spid="4"/>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BE9B6-2A9C-F322-EF02-609C112D6B2D}"/>
              </a:ext>
            </a:extLst>
          </p:cNvPr>
          <p:cNvSpPr>
            <a:spLocks noGrp="1"/>
          </p:cNvSpPr>
          <p:nvPr>
            <p:ph type="title"/>
          </p:nvPr>
        </p:nvSpPr>
        <p:spPr>
          <a:xfrm>
            <a:off x="913795" y="292358"/>
            <a:ext cx="10353762" cy="500743"/>
          </a:xfrm>
        </p:spPr>
        <p:txBody>
          <a:bodyPr>
            <a:normAutofit fontScale="90000"/>
          </a:bodyPr>
          <a:lstStyle/>
          <a:p>
            <a:r>
              <a:rPr lang="en-IN" dirty="0"/>
              <a:t>Checking Model Accuracy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6E506D8-C3AC-4207-6EA0-0A8A8C155A20}"/>
                  </a:ext>
                </a:extLst>
              </p:cNvPr>
              <p:cNvSpPr>
                <a:spLocks noGrp="1"/>
              </p:cNvSpPr>
              <p:nvPr>
                <p:ph idx="1"/>
              </p:nvPr>
            </p:nvSpPr>
            <p:spPr>
              <a:xfrm>
                <a:off x="913795" y="914401"/>
                <a:ext cx="10353762" cy="5318448"/>
              </a:xfrm>
            </p:spPr>
            <p:txBody>
              <a:bodyPr/>
              <a:lstStyle/>
              <a:p>
                <a:r>
                  <a:rPr lang="en-IN" dirty="0"/>
                  <a:t>Putting in the values of estimated </a:t>
                </a:r>
                <a14:m>
                  <m:oMath xmlns:m="http://schemas.openxmlformats.org/officeDocument/2006/math">
                    <m:sSub>
                      <m:sSubPr>
                        <m:ctrlPr>
                          <a:rPr lang="en-US" i="1" smtClean="0">
                            <a:latin typeface="Cambria Math" panose="02040503050406030204" pitchFamily="18" charset="0"/>
                          </a:rPr>
                        </m:ctrlPr>
                      </m:sSubPr>
                      <m:e>
                        <m:r>
                          <m:rPr>
                            <m:nor/>
                          </m:rPr>
                          <a:rPr lang="en-US" dirty="0"/>
                          <m:t>β</m:t>
                        </m:r>
                      </m:e>
                      <m:sub>
                        <m:r>
                          <a:rPr lang="en-IN" b="0" i="1" dirty="0" smtClean="0">
                            <a:latin typeface="Cambria Math" panose="02040503050406030204" pitchFamily="18" charset="0"/>
                          </a:rPr>
                          <m:t>0</m:t>
                        </m:r>
                      </m:sub>
                    </m:sSub>
                  </m:oMath>
                </a14:m>
                <a:r>
                  <a:rPr lang="en-IN" b="1" dirty="0"/>
                  <a:t>,</a:t>
                </a:r>
                <a:r>
                  <a:rPr lang="en-US" dirty="0"/>
                  <a:t> </a:t>
                </a:r>
                <a14:m>
                  <m:oMath xmlns:m="http://schemas.openxmlformats.org/officeDocument/2006/math">
                    <m:sSub>
                      <m:sSubPr>
                        <m:ctrlPr>
                          <a:rPr lang="en-US" i="1">
                            <a:latin typeface="Cambria Math" panose="02040503050406030204" pitchFamily="18" charset="0"/>
                          </a:rPr>
                        </m:ctrlPr>
                      </m:sSubPr>
                      <m:e>
                        <m:r>
                          <m:rPr>
                            <m:nor/>
                          </m:rPr>
                          <a:rPr lang="en-US" dirty="0"/>
                          <m:t>β</m:t>
                        </m:r>
                      </m:e>
                      <m:sub>
                        <m:r>
                          <a:rPr lang="en-IN" b="0" i="1" dirty="0" smtClean="0">
                            <a:latin typeface="Cambria Math" panose="02040503050406030204" pitchFamily="18" charset="0"/>
                          </a:rPr>
                          <m:t>1</m:t>
                        </m:r>
                      </m:sub>
                    </m:sSub>
                  </m:oMath>
                </a14:m>
                <a:r>
                  <a:rPr lang="en-IN" dirty="0"/>
                  <a:t>,</a:t>
                </a:r>
                <a:r>
                  <a:rPr lang="en-US" dirty="0"/>
                  <a:t> </a:t>
                </a:r>
                <a14:m>
                  <m:oMath xmlns:m="http://schemas.openxmlformats.org/officeDocument/2006/math">
                    <m:sSub>
                      <m:sSubPr>
                        <m:ctrlPr>
                          <a:rPr lang="en-US" i="1">
                            <a:latin typeface="Cambria Math" panose="02040503050406030204" pitchFamily="18" charset="0"/>
                          </a:rPr>
                        </m:ctrlPr>
                      </m:sSubPr>
                      <m:e>
                        <m:r>
                          <m:rPr>
                            <m:nor/>
                          </m:rPr>
                          <a:rPr lang="en-US" dirty="0"/>
                          <m:t>β</m:t>
                        </m:r>
                      </m:e>
                      <m:sub>
                        <m:r>
                          <a:rPr lang="en-IN" b="0" i="1" dirty="0" smtClean="0">
                            <a:latin typeface="Cambria Math" panose="02040503050406030204" pitchFamily="18" charset="0"/>
                          </a:rPr>
                          <m:t>2</m:t>
                        </m:r>
                      </m:sub>
                    </m:sSub>
                  </m:oMath>
                </a14:m>
                <a:r>
                  <a:rPr lang="en-IN" dirty="0"/>
                  <a:t> and the values of </a:t>
                </a:r>
                <a14:m>
                  <m:oMath xmlns:m="http://schemas.openxmlformats.org/officeDocument/2006/math">
                    <m:sSub>
                      <m:sSubPr>
                        <m:ctrlPr>
                          <a:rPr lang="en-US" i="1">
                            <a:latin typeface="Cambria Math" panose="02040503050406030204" pitchFamily="18" charset="0"/>
                          </a:rPr>
                        </m:ctrlPr>
                      </m:sSubPr>
                      <m:e>
                        <m:r>
                          <a:rPr lang="en-IN" i="1">
                            <a:latin typeface="Cambria Math" panose="02040503050406030204" pitchFamily="18" charset="0"/>
                          </a:rPr>
                          <m:t>𝑥</m:t>
                        </m:r>
                      </m:e>
                      <m:sub>
                        <m:sSub>
                          <m:sSubPr>
                            <m:ctrlPr>
                              <a:rPr lang="en-US" i="1">
                                <a:latin typeface="Cambria Math" panose="02040503050406030204" pitchFamily="18" charset="0"/>
                              </a:rPr>
                            </m:ctrlPr>
                          </m:sSubPr>
                          <m:e>
                            <m:r>
                              <a:rPr lang="en-IN" b="0" i="1" smtClean="0">
                                <a:latin typeface="Cambria Math" panose="02040503050406030204" pitchFamily="18" charset="0"/>
                              </a:rPr>
                              <m:t>1</m:t>
                            </m:r>
                          </m:e>
                          <m:sub>
                            <m:r>
                              <a:rPr lang="en-IN" i="1">
                                <a:latin typeface="Cambria Math" panose="02040503050406030204" pitchFamily="18" charset="0"/>
                              </a:rPr>
                              <m:t>𝑖</m:t>
                            </m:r>
                          </m:sub>
                        </m:sSub>
                      </m:sub>
                    </m:sSub>
                  </m:oMath>
                </a14:m>
                <a:r>
                  <a:rPr lang="en-IN" dirty="0"/>
                  <a:t> and </a:t>
                </a:r>
                <a14:m>
                  <m:oMath xmlns:m="http://schemas.openxmlformats.org/officeDocument/2006/math">
                    <m:sSub>
                      <m:sSubPr>
                        <m:ctrlPr>
                          <a:rPr lang="en-US" i="1">
                            <a:latin typeface="Cambria Math" panose="02040503050406030204" pitchFamily="18" charset="0"/>
                          </a:rPr>
                        </m:ctrlPr>
                      </m:sSubPr>
                      <m:e>
                        <m:r>
                          <a:rPr lang="en-IN" i="1">
                            <a:latin typeface="Cambria Math" panose="02040503050406030204" pitchFamily="18" charset="0"/>
                          </a:rPr>
                          <m:t>𝑥</m:t>
                        </m:r>
                      </m:e>
                      <m:sub>
                        <m:sSub>
                          <m:sSubPr>
                            <m:ctrlPr>
                              <a:rPr lang="en-US" i="1">
                                <a:latin typeface="Cambria Math" panose="02040503050406030204" pitchFamily="18" charset="0"/>
                              </a:rPr>
                            </m:ctrlPr>
                          </m:sSubPr>
                          <m:e>
                            <m:r>
                              <a:rPr lang="en-IN" i="1">
                                <a:latin typeface="Cambria Math" panose="02040503050406030204" pitchFamily="18" charset="0"/>
                              </a:rPr>
                              <m:t>2</m:t>
                            </m:r>
                          </m:e>
                          <m:sub>
                            <m:r>
                              <a:rPr lang="en-IN" i="1">
                                <a:latin typeface="Cambria Math" panose="02040503050406030204" pitchFamily="18" charset="0"/>
                              </a:rPr>
                              <m:t>𝑖</m:t>
                            </m:r>
                          </m:sub>
                        </m:sSub>
                      </m:sub>
                    </m:sSub>
                  </m:oMath>
                </a14:m>
                <a:r>
                  <a:rPr lang="en-IN" dirty="0"/>
                  <a:t> , i=1(1)143 in the regression model equation, we get the estimated probabilities of </a:t>
                </a:r>
                <a14:m>
                  <m:oMath xmlns:m="http://schemas.openxmlformats.org/officeDocument/2006/math">
                    <m:r>
                      <m:rPr>
                        <m:nor/>
                      </m:rPr>
                      <a:rPr lang="en-US">
                        <a:effectLst/>
                      </a:rPr>
                      <m:t>Pr</m:t>
                    </m:r>
                    <m:r>
                      <m:rPr>
                        <m:nor/>
                      </m:rPr>
                      <a:rPr lang="en-US">
                        <a:effectLst/>
                      </a:rPr>
                      <m:t>(</m:t>
                    </m:r>
                    <m:r>
                      <m:rPr>
                        <m:nor/>
                      </m:rPr>
                      <a:rPr lang="en-IN" b="0" i="0" smtClean="0">
                        <a:effectLst/>
                      </a:rPr>
                      <m:t>Y</m:t>
                    </m:r>
                    <m:r>
                      <m:rPr>
                        <m:nor/>
                      </m:rPr>
                      <a:rPr lang="en-US">
                        <a:effectLst/>
                      </a:rPr>
                      <m:t>=1</m:t>
                    </m:r>
                    <m:r>
                      <m:rPr>
                        <m:nor/>
                      </m:rPr>
                      <a:rPr lang="en-IN">
                        <a:effectLst/>
                      </a:rPr>
                      <m:t>|</m:t>
                    </m:r>
                    <m:sSub>
                      <m:sSubPr>
                        <m:ctrlPr>
                          <a:rPr lang="en-US" i="1">
                            <a:latin typeface="Cambria Math" panose="02040503050406030204" pitchFamily="18" charset="0"/>
                          </a:rPr>
                        </m:ctrlPr>
                      </m:sSubPr>
                      <m:e>
                        <m:r>
                          <a:rPr lang="en-IN" i="1">
                            <a:latin typeface="Cambria Math" panose="02040503050406030204" pitchFamily="18" charset="0"/>
                          </a:rPr>
                          <m:t>𝑥</m:t>
                        </m:r>
                      </m:e>
                      <m:sub>
                        <m:sSub>
                          <m:sSubPr>
                            <m:ctrlPr>
                              <a:rPr lang="en-US" i="1">
                                <a:latin typeface="Cambria Math" panose="02040503050406030204" pitchFamily="18" charset="0"/>
                              </a:rPr>
                            </m:ctrlPr>
                          </m:sSubPr>
                          <m:e>
                            <m:r>
                              <a:rPr lang="en-IN" i="1">
                                <a:latin typeface="Cambria Math" panose="02040503050406030204" pitchFamily="18" charset="0"/>
                              </a:rPr>
                              <m:t>1</m:t>
                            </m:r>
                          </m:e>
                          <m:sub>
                            <m:r>
                              <a:rPr lang="en-IN" i="1">
                                <a:latin typeface="Cambria Math" panose="02040503050406030204" pitchFamily="18" charset="0"/>
                              </a:rPr>
                              <m:t>𝑖</m:t>
                            </m:r>
                          </m:sub>
                        </m:sSub>
                      </m:sub>
                    </m:sSub>
                    <m:r>
                      <m:rPr>
                        <m:nor/>
                      </m:rPr>
                      <a:rPr lang="en-US">
                        <a:effectLst/>
                      </a:rPr>
                      <m:t>,</m:t>
                    </m:r>
                    <m:sSub>
                      <m:sSubPr>
                        <m:ctrlPr>
                          <a:rPr lang="en-US" i="1">
                            <a:latin typeface="Cambria Math" panose="02040503050406030204" pitchFamily="18" charset="0"/>
                          </a:rPr>
                        </m:ctrlPr>
                      </m:sSubPr>
                      <m:e>
                        <m:r>
                          <a:rPr lang="en-IN" i="1">
                            <a:latin typeface="Cambria Math" panose="02040503050406030204" pitchFamily="18" charset="0"/>
                          </a:rPr>
                          <m:t>𝑥</m:t>
                        </m:r>
                      </m:e>
                      <m:sub>
                        <m:sSub>
                          <m:sSubPr>
                            <m:ctrlPr>
                              <a:rPr lang="en-US" i="1">
                                <a:latin typeface="Cambria Math" panose="02040503050406030204" pitchFamily="18" charset="0"/>
                              </a:rPr>
                            </m:ctrlPr>
                          </m:sSubPr>
                          <m:e>
                            <m:r>
                              <a:rPr lang="en-IN" b="0" i="1" smtClean="0">
                                <a:latin typeface="Cambria Math" panose="02040503050406030204" pitchFamily="18" charset="0"/>
                              </a:rPr>
                              <m:t>2</m:t>
                            </m:r>
                          </m:e>
                          <m:sub>
                            <m:r>
                              <a:rPr lang="en-IN" i="1">
                                <a:latin typeface="Cambria Math" panose="02040503050406030204" pitchFamily="18" charset="0"/>
                              </a:rPr>
                              <m:t>𝑖</m:t>
                            </m:r>
                          </m:sub>
                        </m:sSub>
                      </m:sub>
                    </m:sSub>
                    <m:r>
                      <m:rPr>
                        <m:nor/>
                      </m:rPr>
                      <a:rPr lang="en-US">
                        <a:effectLst/>
                      </a:rPr>
                      <m:t>) </m:t>
                    </m:r>
                  </m:oMath>
                </a14:m>
                <a:r>
                  <a:rPr lang="en-IN" dirty="0"/>
                  <a:t>.</a:t>
                </a:r>
              </a:p>
              <a:p>
                <a:r>
                  <a:rPr lang="en-IN" dirty="0"/>
                  <a:t>The threshold value chosen is the mean of those estimated probabilities given by 0.64.</a:t>
                </a:r>
              </a:p>
              <a:p>
                <a:r>
                  <a:rPr lang="en-IN" dirty="0"/>
                  <a:t>If the estimated probability is greater than equal to 0.64 the corresponding predicted </a:t>
                </a:r>
                <a14:m>
                  <m:oMath xmlns:m="http://schemas.openxmlformats.org/officeDocument/2006/math">
                    <m:sSub>
                      <m:sSubPr>
                        <m:ctrlPr>
                          <a:rPr lang="en-US" i="1" smtClean="0">
                            <a:latin typeface="Cambria Math" panose="02040503050406030204" pitchFamily="18" charset="0"/>
                          </a:rPr>
                        </m:ctrlPr>
                      </m:sSubPr>
                      <m:e>
                        <m:r>
                          <a:rPr lang="en-IN" b="0" i="1" smtClean="0">
                            <a:latin typeface="Cambria Math" panose="02040503050406030204" pitchFamily="18" charset="0"/>
                          </a:rPr>
                          <m:t>𝑌</m:t>
                        </m:r>
                      </m:e>
                      <m:sub>
                        <m:r>
                          <a:rPr lang="en-IN" b="0" i="1" smtClean="0">
                            <a:latin typeface="Cambria Math" panose="02040503050406030204" pitchFamily="18" charset="0"/>
                          </a:rPr>
                          <m:t>𝑖</m:t>
                        </m:r>
                      </m:sub>
                    </m:sSub>
                  </m:oMath>
                </a14:m>
                <a:r>
                  <a:rPr lang="en-IN" dirty="0"/>
                  <a:t> is given the value 1 (which denotes Match Won) or else it is given the value 0 (which denotes Match Lost) which is denoted by </a:t>
                </a:r>
                <a14:m>
                  <m:oMath xmlns:m="http://schemas.openxmlformats.org/officeDocument/2006/math">
                    <m:acc>
                      <m:accPr>
                        <m:chr m:val="̂"/>
                        <m:ctrlPr>
                          <a:rPr lang="en-IN" i="1">
                            <a:latin typeface="Cambria Math" panose="02040503050406030204" pitchFamily="18" charset="0"/>
                          </a:rPr>
                        </m:ctrlPr>
                      </m:accPr>
                      <m:e>
                        <m:sSub>
                          <m:sSubPr>
                            <m:ctrlPr>
                              <a:rPr lang="en-IN" i="1" smtClean="0">
                                <a:latin typeface="Cambria Math" panose="02040503050406030204" pitchFamily="18" charset="0"/>
                              </a:rPr>
                            </m:ctrlPr>
                          </m:sSubPr>
                          <m:e>
                            <m:r>
                              <a:rPr lang="en-IN" b="0" i="1" smtClean="0">
                                <a:latin typeface="Cambria Math" panose="02040503050406030204" pitchFamily="18" charset="0"/>
                              </a:rPr>
                              <m:t>𝑌</m:t>
                            </m:r>
                          </m:e>
                          <m:sub>
                            <m:r>
                              <a:rPr lang="en-IN" b="0" i="1" smtClean="0">
                                <a:latin typeface="Cambria Math" panose="02040503050406030204" pitchFamily="18" charset="0"/>
                              </a:rPr>
                              <m:t>𝑖</m:t>
                            </m:r>
                          </m:sub>
                        </m:sSub>
                      </m:e>
                    </m:acc>
                  </m:oMath>
                </a14:m>
                <a:r>
                  <a:rPr lang="en-IN" dirty="0"/>
                  <a:t>.</a:t>
                </a:r>
              </a:p>
              <a:p>
                <a:r>
                  <a:rPr lang="en-IN" dirty="0"/>
                  <a:t>Hence the confusion matrix formed is given as:-</a:t>
                </a:r>
              </a:p>
              <a:p>
                <a:pPr algn="ctr"/>
                <a:endParaRPr lang="en-IN" dirty="0"/>
              </a:p>
            </p:txBody>
          </p:sp>
        </mc:Choice>
        <mc:Fallback xmlns="">
          <p:sp>
            <p:nvSpPr>
              <p:cNvPr id="3" name="Content Placeholder 2">
                <a:extLst>
                  <a:ext uri="{FF2B5EF4-FFF2-40B4-BE49-F238E27FC236}">
                    <a16:creationId xmlns:a16="http://schemas.microsoft.com/office/drawing/2014/main" id="{36E506D8-C3AC-4207-6EA0-0A8A8C155A20}"/>
                  </a:ext>
                </a:extLst>
              </p:cNvPr>
              <p:cNvSpPr>
                <a:spLocks noGrp="1" noRot="1" noChangeAspect="1" noMove="1" noResize="1" noEditPoints="1" noAdjustHandles="1" noChangeArrowheads="1" noChangeShapeType="1" noTextEdit="1"/>
              </p:cNvSpPr>
              <p:nvPr>
                <p:ph idx="1"/>
              </p:nvPr>
            </p:nvSpPr>
            <p:spPr>
              <a:xfrm>
                <a:off x="913795" y="914401"/>
                <a:ext cx="10353762" cy="5318448"/>
              </a:xfr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B542188E-3939-FE99-27FA-300FA618436D}"/>
                  </a:ext>
                </a:extLst>
              </p:cNvPr>
              <p:cNvGraphicFramePr>
                <a:graphicFrameLocks noGrp="1"/>
              </p:cNvGraphicFramePr>
              <p:nvPr>
                <p:extLst>
                  <p:ext uri="{D42A27DB-BD31-4B8C-83A1-F6EECF244321}">
                    <p14:modId xmlns:p14="http://schemas.microsoft.com/office/powerpoint/2010/main" val="2384705172"/>
                  </p:ext>
                </p:extLst>
              </p:nvPr>
            </p:nvGraphicFramePr>
            <p:xfrm>
              <a:off x="1826727" y="3788229"/>
              <a:ext cx="8127999" cy="2268685"/>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511657710"/>
                        </a:ext>
                      </a:extLst>
                    </a:gridCol>
                    <a:gridCol w="2709333">
                      <a:extLst>
                        <a:ext uri="{9D8B030D-6E8A-4147-A177-3AD203B41FA5}">
                          <a16:colId xmlns:a16="http://schemas.microsoft.com/office/drawing/2014/main" val="1464108214"/>
                        </a:ext>
                      </a:extLst>
                    </a:gridCol>
                    <a:gridCol w="2709333">
                      <a:extLst>
                        <a:ext uri="{9D8B030D-6E8A-4147-A177-3AD203B41FA5}">
                          <a16:colId xmlns:a16="http://schemas.microsoft.com/office/drawing/2014/main" val="2321958370"/>
                        </a:ext>
                      </a:extLst>
                    </a:gridCol>
                  </a:tblGrid>
                  <a:tr h="429339">
                    <a:tc rowSpan="2">
                      <a:txBody>
                        <a:bodyPr/>
                        <a:lstStyle/>
                        <a:p>
                          <a:r>
                            <a:rPr lang="en-IN" dirty="0"/>
                            <a:t>Predicted Match Outcome</a:t>
                          </a:r>
                        </a:p>
                      </a:txBody>
                      <a:tcPr/>
                    </a:tc>
                    <a:tc gridSpan="2">
                      <a:txBody>
                        <a:bodyPr/>
                        <a:lstStyle/>
                        <a:p>
                          <a:r>
                            <a:rPr lang="en-IN" dirty="0"/>
                            <a:t>Actual Match Outcome</a:t>
                          </a:r>
                        </a:p>
                      </a:txBody>
                      <a:tcPr>
                        <a:solidFill>
                          <a:schemeClr val="accent1"/>
                        </a:solidFill>
                      </a:tcPr>
                    </a:tc>
                    <a:tc hMerge="1">
                      <a:txBody>
                        <a:bodyPr/>
                        <a:lstStyle/>
                        <a:p>
                          <a:endParaRPr lang="en-IN" dirty="0"/>
                        </a:p>
                      </a:txBody>
                      <a:tcPr/>
                    </a:tc>
                    <a:extLst>
                      <a:ext uri="{0D108BD9-81ED-4DB2-BD59-A6C34878D82A}">
                        <a16:rowId xmlns:a16="http://schemas.microsoft.com/office/drawing/2014/main" val="3504639253"/>
                      </a:ext>
                    </a:extLst>
                  </a:tr>
                  <a:tr h="429339">
                    <a:tc vMerge="1">
                      <a:txBody>
                        <a:bodyPr/>
                        <a:lstStyle/>
                        <a:p>
                          <a:endParaRPr lang="en-IN" dirty="0"/>
                        </a:p>
                      </a:txBody>
                      <a:tcPr/>
                    </a:tc>
                    <a:tc>
                      <a:txBody>
                        <a:bodyPr/>
                        <a:lstStyle/>
                        <a:p>
                          <a:r>
                            <a:rPr lang="en-IN" b="1" dirty="0">
                              <a:solidFill>
                                <a:schemeClr val="tx1"/>
                              </a:solidFill>
                            </a:rPr>
                            <a:t>Match Won (Y=1)</a:t>
                          </a:r>
                        </a:p>
                      </a:txBody>
                      <a:tcPr>
                        <a:solidFill>
                          <a:schemeClr val="accent1"/>
                        </a:solidFill>
                      </a:tcPr>
                    </a:tc>
                    <a:tc>
                      <a:txBody>
                        <a:bodyPr/>
                        <a:lstStyle/>
                        <a:p>
                          <a:r>
                            <a:rPr lang="en-IN" dirty="0"/>
                            <a:t> </a:t>
                          </a:r>
                          <a:r>
                            <a:rPr lang="en-IN" dirty="0">
                              <a:solidFill>
                                <a:schemeClr val="tx1"/>
                              </a:solidFill>
                            </a:rPr>
                            <a:t>Match Lost (Y=0)</a:t>
                          </a:r>
                        </a:p>
                      </a:txBody>
                      <a:tcPr>
                        <a:solidFill>
                          <a:schemeClr val="accent1"/>
                        </a:solidFill>
                      </a:tcPr>
                    </a:tc>
                    <a:extLst>
                      <a:ext uri="{0D108BD9-81ED-4DB2-BD59-A6C34878D82A}">
                        <a16:rowId xmlns:a16="http://schemas.microsoft.com/office/drawing/2014/main" val="357178519"/>
                      </a:ext>
                    </a:extLst>
                  </a:tr>
                  <a:tr h="660428">
                    <a:tc>
                      <a:txBody>
                        <a:bodyPr/>
                        <a:lstStyle/>
                        <a:p>
                          <a:r>
                            <a:rPr lang="en-IN" dirty="0"/>
                            <a:t>Match Won (</a:t>
                          </a:r>
                          <a14:m>
                            <m:oMath xmlns:m="http://schemas.openxmlformats.org/officeDocument/2006/math">
                              <m:acc>
                                <m:accPr>
                                  <m:chr m:val="̂"/>
                                  <m:ctrlPr>
                                    <a:rPr lang="en-IN" i="1" smtClean="0">
                                      <a:latin typeface="Cambria Math" panose="02040503050406030204" pitchFamily="18" charset="0"/>
                                    </a:rPr>
                                  </m:ctrlPr>
                                </m:accPr>
                                <m:e>
                                  <m:r>
                                    <a:rPr lang="en-IN" b="0" i="1" smtClean="0">
                                      <a:latin typeface="Cambria Math" panose="02040503050406030204" pitchFamily="18" charset="0"/>
                                    </a:rPr>
                                    <m:t>𝑌</m:t>
                                  </m:r>
                                </m:e>
                              </m:acc>
                            </m:oMath>
                          </a14:m>
                          <a:r>
                            <a:rPr lang="en-IN" dirty="0"/>
                            <a:t>=1)</a:t>
                          </a:r>
                        </a:p>
                      </a:txBody>
                      <a:tcPr/>
                    </a:tc>
                    <a:tc>
                      <a:txBody>
                        <a:bodyPr/>
                        <a:lstStyle/>
                        <a:p>
                          <a:r>
                            <a:rPr lang="en-IN" dirty="0"/>
                            <a:t>53</a:t>
                          </a:r>
                        </a:p>
                      </a:txBody>
                      <a:tcPr/>
                    </a:tc>
                    <a:tc>
                      <a:txBody>
                        <a:bodyPr/>
                        <a:lstStyle/>
                        <a:p>
                          <a:r>
                            <a:rPr lang="en-IN" dirty="0"/>
                            <a:t>18</a:t>
                          </a:r>
                        </a:p>
                      </a:txBody>
                      <a:tcPr/>
                    </a:tc>
                    <a:extLst>
                      <a:ext uri="{0D108BD9-81ED-4DB2-BD59-A6C34878D82A}">
                        <a16:rowId xmlns:a16="http://schemas.microsoft.com/office/drawing/2014/main" val="1326080381"/>
                      </a:ext>
                    </a:extLst>
                  </a:tr>
                  <a:tr h="74957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Match Lost (</a:t>
                          </a:r>
                          <a14:m>
                            <m:oMath xmlns:m="http://schemas.openxmlformats.org/officeDocument/2006/math">
                              <m:acc>
                                <m:accPr>
                                  <m:chr m:val="̂"/>
                                  <m:ctrlPr>
                                    <a:rPr lang="en-IN" i="1" smtClean="0">
                                      <a:latin typeface="Cambria Math" panose="02040503050406030204" pitchFamily="18" charset="0"/>
                                    </a:rPr>
                                  </m:ctrlPr>
                                </m:accPr>
                                <m:e>
                                  <m:r>
                                    <a:rPr lang="en-IN" b="0" i="1" smtClean="0">
                                      <a:latin typeface="Cambria Math" panose="02040503050406030204" pitchFamily="18" charset="0"/>
                                    </a:rPr>
                                    <m:t>𝑌</m:t>
                                  </m:r>
                                </m:e>
                              </m:acc>
                            </m:oMath>
                          </a14:m>
                          <a:r>
                            <a:rPr lang="en-IN" dirty="0"/>
                            <a:t>=0)</a:t>
                          </a:r>
                        </a:p>
                        <a:p>
                          <a:endParaRPr lang="en-IN" dirty="0"/>
                        </a:p>
                      </a:txBody>
                      <a:tcPr/>
                    </a:tc>
                    <a:tc>
                      <a:txBody>
                        <a:bodyPr/>
                        <a:lstStyle/>
                        <a:p>
                          <a:r>
                            <a:rPr lang="en-IN" dirty="0"/>
                            <a:t>39</a:t>
                          </a:r>
                        </a:p>
                      </a:txBody>
                      <a:tcPr/>
                    </a:tc>
                    <a:tc>
                      <a:txBody>
                        <a:bodyPr/>
                        <a:lstStyle/>
                        <a:p>
                          <a:r>
                            <a:rPr lang="en-IN" dirty="0"/>
                            <a:t>33</a:t>
                          </a:r>
                        </a:p>
                      </a:txBody>
                      <a:tcPr/>
                    </a:tc>
                    <a:extLst>
                      <a:ext uri="{0D108BD9-81ED-4DB2-BD59-A6C34878D82A}">
                        <a16:rowId xmlns:a16="http://schemas.microsoft.com/office/drawing/2014/main" val="3623992172"/>
                      </a:ext>
                    </a:extLst>
                  </a:tr>
                </a:tbl>
              </a:graphicData>
            </a:graphic>
          </p:graphicFrame>
        </mc:Choice>
        <mc:Fallback xmlns="">
          <p:graphicFrame>
            <p:nvGraphicFramePr>
              <p:cNvPr id="4" name="Table 4">
                <a:extLst>
                  <a:ext uri="{FF2B5EF4-FFF2-40B4-BE49-F238E27FC236}">
                    <a16:creationId xmlns:a16="http://schemas.microsoft.com/office/drawing/2014/main" id="{B542188E-3939-FE99-27FA-300FA618436D}"/>
                  </a:ext>
                </a:extLst>
              </p:cNvPr>
              <p:cNvGraphicFramePr>
                <a:graphicFrameLocks noGrp="1"/>
              </p:cNvGraphicFramePr>
              <p:nvPr>
                <p:extLst>
                  <p:ext uri="{D42A27DB-BD31-4B8C-83A1-F6EECF244321}">
                    <p14:modId xmlns:p14="http://schemas.microsoft.com/office/powerpoint/2010/main" val="2384705172"/>
                  </p:ext>
                </p:extLst>
              </p:nvPr>
            </p:nvGraphicFramePr>
            <p:xfrm>
              <a:off x="1826727" y="3788229"/>
              <a:ext cx="8127999" cy="2268685"/>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511657710"/>
                        </a:ext>
                      </a:extLst>
                    </a:gridCol>
                    <a:gridCol w="2709333">
                      <a:extLst>
                        <a:ext uri="{9D8B030D-6E8A-4147-A177-3AD203B41FA5}">
                          <a16:colId xmlns:a16="http://schemas.microsoft.com/office/drawing/2014/main" val="1464108214"/>
                        </a:ext>
                      </a:extLst>
                    </a:gridCol>
                    <a:gridCol w="2709333">
                      <a:extLst>
                        <a:ext uri="{9D8B030D-6E8A-4147-A177-3AD203B41FA5}">
                          <a16:colId xmlns:a16="http://schemas.microsoft.com/office/drawing/2014/main" val="2321958370"/>
                        </a:ext>
                      </a:extLst>
                    </a:gridCol>
                  </a:tblGrid>
                  <a:tr h="429339">
                    <a:tc rowSpan="2">
                      <a:txBody>
                        <a:bodyPr/>
                        <a:lstStyle/>
                        <a:p>
                          <a:r>
                            <a:rPr lang="en-IN" dirty="0"/>
                            <a:t>Predicted Match Outcome</a:t>
                          </a:r>
                        </a:p>
                      </a:txBody>
                      <a:tcPr/>
                    </a:tc>
                    <a:tc gridSpan="2">
                      <a:txBody>
                        <a:bodyPr/>
                        <a:lstStyle/>
                        <a:p>
                          <a:r>
                            <a:rPr lang="en-IN" dirty="0"/>
                            <a:t>Actual Match Outcome</a:t>
                          </a:r>
                        </a:p>
                      </a:txBody>
                      <a:tcPr>
                        <a:solidFill>
                          <a:schemeClr val="accent1"/>
                        </a:solidFill>
                      </a:tcPr>
                    </a:tc>
                    <a:tc hMerge="1">
                      <a:txBody>
                        <a:bodyPr/>
                        <a:lstStyle/>
                        <a:p>
                          <a:endParaRPr lang="en-IN" dirty="0"/>
                        </a:p>
                      </a:txBody>
                      <a:tcPr/>
                    </a:tc>
                    <a:extLst>
                      <a:ext uri="{0D108BD9-81ED-4DB2-BD59-A6C34878D82A}">
                        <a16:rowId xmlns:a16="http://schemas.microsoft.com/office/drawing/2014/main" val="3504639253"/>
                      </a:ext>
                    </a:extLst>
                  </a:tr>
                  <a:tr h="429339">
                    <a:tc vMerge="1">
                      <a:txBody>
                        <a:bodyPr/>
                        <a:lstStyle/>
                        <a:p>
                          <a:endParaRPr lang="en-IN" dirty="0"/>
                        </a:p>
                      </a:txBody>
                      <a:tcPr/>
                    </a:tc>
                    <a:tc>
                      <a:txBody>
                        <a:bodyPr/>
                        <a:lstStyle/>
                        <a:p>
                          <a:r>
                            <a:rPr lang="en-IN" b="1" dirty="0">
                              <a:solidFill>
                                <a:schemeClr val="tx1"/>
                              </a:solidFill>
                            </a:rPr>
                            <a:t>Match Won (Y=1)</a:t>
                          </a:r>
                        </a:p>
                      </a:txBody>
                      <a:tcPr>
                        <a:solidFill>
                          <a:schemeClr val="accent1"/>
                        </a:solidFill>
                      </a:tcPr>
                    </a:tc>
                    <a:tc>
                      <a:txBody>
                        <a:bodyPr/>
                        <a:lstStyle/>
                        <a:p>
                          <a:r>
                            <a:rPr lang="en-IN" dirty="0"/>
                            <a:t> </a:t>
                          </a:r>
                          <a:r>
                            <a:rPr lang="en-IN" dirty="0">
                              <a:solidFill>
                                <a:schemeClr val="tx1"/>
                              </a:solidFill>
                            </a:rPr>
                            <a:t>Match Lost (Y=0)</a:t>
                          </a:r>
                        </a:p>
                      </a:txBody>
                      <a:tcPr>
                        <a:solidFill>
                          <a:schemeClr val="accent1"/>
                        </a:solidFill>
                      </a:tcPr>
                    </a:tc>
                    <a:extLst>
                      <a:ext uri="{0D108BD9-81ED-4DB2-BD59-A6C34878D82A}">
                        <a16:rowId xmlns:a16="http://schemas.microsoft.com/office/drawing/2014/main" val="357178519"/>
                      </a:ext>
                    </a:extLst>
                  </a:tr>
                  <a:tr h="660428">
                    <a:tc>
                      <a:txBody>
                        <a:bodyPr/>
                        <a:lstStyle/>
                        <a:p>
                          <a:endParaRPr lang="en-US"/>
                        </a:p>
                      </a:txBody>
                      <a:tcPr>
                        <a:blipFill>
                          <a:blip r:embed="rId3"/>
                          <a:stretch>
                            <a:fillRect l="-225" t="-133945" r="-200899" b="-114679"/>
                          </a:stretch>
                        </a:blipFill>
                      </a:tcPr>
                    </a:tc>
                    <a:tc>
                      <a:txBody>
                        <a:bodyPr/>
                        <a:lstStyle/>
                        <a:p>
                          <a:r>
                            <a:rPr lang="en-IN" dirty="0"/>
                            <a:t>53</a:t>
                          </a:r>
                        </a:p>
                      </a:txBody>
                      <a:tcPr/>
                    </a:tc>
                    <a:tc>
                      <a:txBody>
                        <a:bodyPr/>
                        <a:lstStyle/>
                        <a:p>
                          <a:r>
                            <a:rPr lang="en-IN" dirty="0"/>
                            <a:t>18</a:t>
                          </a:r>
                        </a:p>
                      </a:txBody>
                      <a:tcPr/>
                    </a:tc>
                    <a:extLst>
                      <a:ext uri="{0D108BD9-81ED-4DB2-BD59-A6C34878D82A}">
                        <a16:rowId xmlns:a16="http://schemas.microsoft.com/office/drawing/2014/main" val="1326080381"/>
                      </a:ext>
                    </a:extLst>
                  </a:tr>
                  <a:tr h="749579">
                    <a:tc>
                      <a:txBody>
                        <a:bodyPr/>
                        <a:lstStyle/>
                        <a:p>
                          <a:endParaRPr lang="en-US"/>
                        </a:p>
                      </a:txBody>
                      <a:tcPr>
                        <a:blipFill>
                          <a:blip r:embed="rId3"/>
                          <a:stretch>
                            <a:fillRect l="-225" t="-207317" r="-200899" b="-1626"/>
                          </a:stretch>
                        </a:blipFill>
                      </a:tcPr>
                    </a:tc>
                    <a:tc>
                      <a:txBody>
                        <a:bodyPr/>
                        <a:lstStyle/>
                        <a:p>
                          <a:r>
                            <a:rPr lang="en-IN" dirty="0"/>
                            <a:t>39</a:t>
                          </a:r>
                        </a:p>
                      </a:txBody>
                      <a:tcPr/>
                    </a:tc>
                    <a:tc>
                      <a:txBody>
                        <a:bodyPr/>
                        <a:lstStyle/>
                        <a:p>
                          <a:r>
                            <a:rPr lang="en-IN" dirty="0"/>
                            <a:t>33</a:t>
                          </a:r>
                        </a:p>
                      </a:txBody>
                      <a:tcPr/>
                    </a:tc>
                    <a:extLst>
                      <a:ext uri="{0D108BD9-81ED-4DB2-BD59-A6C34878D82A}">
                        <a16:rowId xmlns:a16="http://schemas.microsoft.com/office/drawing/2014/main" val="3623992172"/>
                      </a:ext>
                    </a:extLst>
                  </a:tr>
                </a:tbl>
              </a:graphicData>
            </a:graphic>
          </p:graphicFrame>
        </mc:Fallback>
      </mc:AlternateContent>
    </p:spTree>
    <p:extLst>
      <p:ext uri="{BB962C8B-B14F-4D97-AF65-F5344CB8AC3E}">
        <p14:creationId xmlns:p14="http://schemas.microsoft.com/office/powerpoint/2010/main" val="2208904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F954BE-830F-31D0-A6E3-8B99D89A829C}"/>
                  </a:ext>
                </a:extLst>
              </p:cNvPr>
              <p:cNvSpPr>
                <a:spLocks noGrp="1"/>
              </p:cNvSpPr>
              <p:nvPr>
                <p:ph idx="1"/>
              </p:nvPr>
            </p:nvSpPr>
            <p:spPr>
              <a:xfrm>
                <a:off x="913795" y="447869"/>
                <a:ext cx="10353762" cy="6148874"/>
              </a:xfrm>
            </p:spPr>
            <p:txBody>
              <a:bodyPr>
                <a:normAutofit lnSpcReduction="10000"/>
              </a:bodyPr>
              <a:lstStyle/>
              <a:p>
                <a:r>
                  <a:rPr lang="en-IN" dirty="0"/>
                  <a:t>Here, Sensitivity is defined as the probability that the given model predicts the match outcome as ‘Match Won’, i.e. Y=1 given that the match is actually won by the champion team.</a:t>
                </a:r>
              </a:p>
              <a:p>
                <a:r>
                  <a:rPr lang="en-IN" dirty="0"/>
                  <a:t>Specificity is defined as the probability that the given model predicts the match outcome as ‘Match Lost’, i.e. Y=0 given that the match is actually lost by the champion team.</a:t>
                </a:r>
              </a:p>
              <a:p>
                <a:r>
                  <a:rPr lang="en-IN" dirty="0"/>
                  <a:t>In our model and data, the sensitivity and specificity are :-</a:t>
                </a:r>
              </a:p>
              <a:p>
                <a:pPr marL="36900" indent="0" algn="ctr">
                  <a:buNone/>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𝑆𝑒𝑛𝑠𝑖𝑡𝑖𝑣𝑖𝑡𝑦</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𝑁𝑜</m:t>
                          </m:r>
                          <m:r>
                            <a:rPr lang="en-IN" b="0" i="1" smtClean="0">
                              <a:latin typeface="Cambria Math" panose="02040503050406030204" pitchFamily="18" charset="0"/>
                            </a:rPr>
                            <m:t>. </m:t>
                          </m:r>
                          <m:r>
                            <a:rPr lang="en-IN" b="0" i="1" smtClean="0">
                              <a:latin typeface="Cambria Math" panose="02040503050406030204" pitchFamily="18" charset="0"/>
                            </a:rPr>
                            <m:t>𝑜𝑓</m:t>
                          </m:r>
                          <m:r>
                            <a:rPr lang="en-IN" b="0" i="1" smtClean="0">
                              <a:latin typeface="Cambria Math" panose="02040503050406030204" pitchFamily="18" charset="0"/>
                            </a:rPr>
                            <m:t> </m:t>
                          </m:r>
                          <m:r>
                            <a:rPr lang="en-IN" b="0" i="1" smtClean="0">
                              <a:latin typeface="Cambria Math" panose="02040503050406030204" pitchFamily="18" charset="0"/>
                            </a:rPr>
                            <m:t>𝑚𝑎𝑡h𝑒𝑠</m:t>
                          </m:r>
                          <m:r>
                            <a:rPr lang="en-IN" b="0" i="1" smtClean="0">
                              <a:latin typeface="Cambria Math" panose="02040503050406030204" pitchFamily="18" charset="0"/>
                            </a:rPr>
                            <m:t> </m:t>
                          </m:r>
                          <m:r>
                            <a:rPr lang="en-IN" b="0" i="1" smtClean="0">
                              <a:latin typeface="Cambria Math" panose="02040503050406030204" pitchFamily="18" charset="0"/>
                            </a:rPr>
                            <m:t>𝑝𝑟𝑒𝑑𝑖𝑐𝑡𝑒𝑑</m:t>
                          </m:r>
                          <m:r>
                            <a:rPr lang="en-IN" b="0" i="1" smtClean="0">
                              <a:latin typeface="Cambria Math" panose="02040503050406030204" pitchFamily="18" charset="0"/>
                            </a:rPr>
                            <m:t> </m:t>
                          </m:r>
                          <m:r>
                            <a:rPr lang="en-IN" b="0" i="1" smtClean="0">
                              <a:latin typeface="Cambria Math" panose="02040503050406030204" pitchFamily="18" charset="0"/>
                            </a:rPr>
                            <m:t>𝑎𝑠</m:t>
                          </m:r>
                          <m:r>
                            <a:rPr lang="en-IN" b="0" i="1" smtClean="0">
                              <a:latin typeface="Cambria Math" panose="02040503050406030204" pitchFamily="18" charset="0"/>
                            </a:rPr>
                            <m:t> </m:t>
                          </m:r>
                          <m:r>
                            <a:rPr lang="en-IN" b="0" i="1" smtClean="0">
                              <a:latin typeface="Cambria Math" panose="02040503050406030204" pitchFamily="18" charset="0"/>
                            </a:rPr>
                            <m:t>𝑊𝑜𝑛</m:t>
                          </m:r>
                          <m:r>
                            <a:rPr lang="en-IN" b="0" i="1" smtClean="0">
                              <a:latin typeface="Cambria Math" panose="02040503050406030204" pitchFamily="18" charset="0"/>
                            </a:rPr>
                            <m:t> </m:t>
                          </m:r>
                          <m:r>
                            <a:rPr lang="en-IN" b="0" i="1" smtClean="0">
                              <a:latin typeface="Cambria Math" panose="02040503050406030204" pitchFamily="18" charset="0"/>
                            </a:rPr>
                            <m:t>𝑎𝑛𝑑</m:t>
                          </m:r>
                          <m:r>
                            <a:rPr lang="en-IN" b="0" i="1" smtClean="0">
                              <a:latin typeface="Cambria Math" panose="02040503050406030204" pitchFamily="18" charset="0"/>
                            </a:rPr>
                            <m:t> </m:t>
                          </m:r>
                          <m:r>
                            <a:rPr lang="en-IN" b="0" i="1" smtClean="0">
                              <a:latin typeface="Cambria Math" panose="02040503050406030204" pitchFamily="18" charset="0"/>
                            </a:rPr>
                            <m:t>𝑖𝑠</m:t>
                          </m:r>
                          <m:r>
                            <a:rPr lang="en-IN" b="0" i="1" smtClean="0">
                              <a:latin typeface="Cambria Math" panose="02040503050406030204" pitchFamily="18" charset="0"/>
                            </a:rPr>
                            <m:t> </m:t>
                          </m:r>
                          <m:r>
                            <a:rPr lang="en-IN" b="0" i="1" smtClean="0">
                              <a:latin typeface="Cambria Math" panose="02040503050406030204" pitchFamily="18" charset="0"/>
                            </a:rPr>
                            <m:t>𝑎𝑐𝑡𝑢𝑎𝑙𝑙𝑦</m:t>
                          </m:r>
                          <m:r>
                            <a:rPr lang="en-IN" b="0" i="1" smtClean="0">
                              <a:latin typeface="Cambria Math" panose="02040503050406030204" pitchFamily="18" charset="0"/>
                            </a:rPr>
                            <m:t> </m:t>
                          </m:r>
                          <m:r>
                            <a:rPr lang="en-IN" b="0" i="1" smtClean="0">
                              <a:latin typeface="Cambria Math" panose="02040503050406030204" pitchFamily="18" charset="0"/>
                            </a:rPr>
                            <m:t>𝑊𝑜𝑛</m:t>
                          </m:r>
                        </m:num>
                        <m:den>
                          <m:r>
                            <a:rPr lang="en-IN" b="0" i="1" smtClean="0">
                              <a:latin typeface="Cambria Math" panose="02040503050406030204" pitchFamily="18" charset="0"/>
                            </a:rPr>
                            <m:t>𝑁𝑜</m:t>
                          </m:r>
                          <m:r>
                            <a:rPr lang="en-IN" b="0" i="1" smtClean="0">
                              <a:latin typeface="Cambria Math" panose="02040503050406030204" pitchFamily="18" charset="0"/>
                            </a:rPr>
                            <m:t>. </m:t>
                          </m:r>
                          <m:r>
                            <a:rPr lang="en-IN" b="0" i="1" smtClean="0">
                              <a:latin typeface="Cambria Math" panose="02040503050406030204" pitchFamily="18" charset="0"/>
                            </a:rPr>
                            <m:t>𝑜𝑓</m:t>
                          </m:r>
                          <m:r>
                            <a:rPr lang="en-IN" b="0" i="1" smtClean="0">
                              <a:latin typeface="Cambria Math" panose="02040503050406030204" pitchFamily="18" charset="0"/>
                            </a:rPr>
                            <m:t> </m:t>
                          </m:r>
                          <m:r>
                            <a:rPr lang="en-IN" b="0" i="1" smtClean="0">
                              <a:latin typeface="Cambria Math" panose="02040503050406030204" pitchFamily="18" charset="0"/>
                            </a:rPr>
                            <m:t>𝑚𝑎𝑡𝑐h𝑒𝑠</m:t>
                          </m:r>
                          <m:r>
                            <a:rPr lang="en-IN" b="0" i="1" smtClean="0">
                              <a:latin typeface="Cambria Math" panose="02040503050406030204" pitchFamily="18" charset="0"/>
                            </a:rPr>
                            <m:t> </m:t>
                          </m:r>
                          <m:r>
                            <a:rPr lang="en-IN" b="0" i="1" smtClean="0">
                              <a:latin typeface="Cambria Math" panose="02040503050406030204" pitchFamily="18" charset="0"/>
                            </a:rPr>
                            <m:t>𝑎𝑐𝑡𝑢𝑎𝑙𝑙𝑦</m:t>
                          </m:r>
                          <m:r>
                            <a:rPr lang="en-IN" b="0" i="1" smtClean="0">
                              <a:latin typeface="Cambria Math" panose="02040503050406030204" pitchFamily="18" charset="0"/>
                            </a:rPr>
                            <m:t> </m:t>
                          </m:r>
                          <m:r>
                            <a:rPr lang="en-IN" b="0" i="1" smtClean="0">
                              <a:latin typeface="Cambria Math" panose="02040503050406030204" pitchFamily="18" charset="0"/>
                            </a:rPr>
                            <m:t>𝑊𝑜𝑛</m:t>
                          </m:r>
                        </m:den>
                      </m:f>
                    </m:oMath>
                  </m:oMathPara>
                </a14:m>
                <a:endParaRPr lang="en-IN" dirty="0"/>
              </a:p>
              <a:p>
                <a:pPr marL="2483000" lvl="7" indent="0">
                  <a:buNone/>
                </a:pPr>
                <a:r>
                  <a:rPr lang="en-IN" sz="2000" dirty="0"/>
                  <a:t>  =</a:t>
                </a:r>
                <a14:m>
                  <m:oMath xmlns:m="http://schemas.openxmlformats.org/officeDocument/2006/math">
                    <m:f>
                      <m:fPr>
                        <m:ctrlPr>
                          <a:rPr lang="en-IN" sz="2000" i="1" smtClean="0">
                            <a:latin typeface="Cambria Math" panose="02040503050406030204" pitchFamily="18" charset="0"/>
                          </a:rPr>
                        </m:ctrlPr>
                      </m:fPr>
                      <m:num>
                        <m:r>
                          <a:rPr lang="en-IN" sz="2000" b="0" i="1" smtClean="0">
                            <a:latin typeface="Cambria Math" panose="02040503050406030204" pitchFamily="18" charset="0"/>
                          </a:rPr>
                          <m:t>53</m:t>
                        </m:r>
                      </m:num>
                      <m:den>
                        <m:r>
                          <a:rPr lang="en-IN" sz="2000" b="0" i="1" smtClean="0">
                            <a:latin typeface="Cambria Math" panose="02040503050406030204" pitchFamily="18" charset="0"/>
                          </a:rPr>
                          <m:t>53+39</m:t>
                        </m:r>
                      </m:den>
                    </m:f>
                  </m:oMath>
                </a14:m>
                <a:r>
                  <a:rPr lang="en-IN" sz="2000" b="0" dirty="0"/>
                  <a:t>   </a:t>
                </a:r>
                <a:endParaRPr lang="en-IN" sz="2000" b="0" i="0" dirty="0">
                  <a:latin typeface="Cambria Math" panose="02040503050406030204" pitchFamily="18" charset="0"/>
                </a:endParaRPr>
              </a:p>
              <a:p>
                <a:pPr marL="2483000" lvl="7" indent="0">
                  <a:buNone/>
                </a:pPr>
                <a14:m>
                  <m:oMath xmlns:m="http://schemas.openxmlformats.org/officeDocument/2006/math">
                    <m:r>
                      <a:rPr lang="en-IN" sz="2000" b="0" i="0" smtClean="0">
                        <a:latin typeface="Cambria Math" panose="02040503050406030204" pitchFamily="18" charset="0"/>
                      </a:rPr>
                      <m:t>  =</m:t>
                    </m:r>
                  </m:oMath>
                </a14:m>
                <a:r>
                  <a:rPr lang="en-IN" sz="2000" b="1" dirty="0"/>
                  <a:t>0.5761</a:t>
                </a:r>
              </a:p>
              <a:p>
                <a:pPr marL="2483000" lvl="7" indent="0">
                  <a:buNone/>
                </a:pPr>
                <a:endParaRPr lang="en-IN" sz="2000" b="1" dirty="0"/>
              </a:p>
              <a:p>
                <a:pPr marL="36900" indent="0" algn="ctr">
                  <a:buNone/>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𝑆𝑝𝑒𝑐𝑖𝑓𝑖𝑐𝑖𝑡𝑦</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𝑁𝑜</m:t>
                          </m:r>
                          <m:r>
                            <a:rPr lang="en-IN" b="0" i="1" smtClean="0">
                              <a:latin typeface="Cambria Math" panose="02040503050406030204" pitchFamily="18" charset="0"/>
                            </a:rPr>
                            <m:t>. </m:t>
                          </m:r>
                          <m:r>
                            <a:rPr lang="en-IN" b="0" i="1" smtClean="0">
                              <a:latin typeface="Cambria Math" panose="02040503050406030204" pitchFamily="18" charset="0"/>
                            </a:rPr>
                            <m:t>𝑜𝑓</m:t>
                          </m:r>
                          <m:r>
                            <a:rPr lang="en-IN" b="0" i="1" smtClean="0">
                              <a:latin typeface="Cambria Math" panose="02040503050406030204" pitchFamily="18" charset="0"/>
                            </a:rPr>
                            <m:t> </m:t>
                          </m:r>
                          <m:r>
                            <a:rPr lang="en-IN" b="0" i="1" smtClean="0">
                              <a:latin typeface="Cambria Math" panose="02040503050406030204" pitchFamily="18" charset="0"/>
                            </a:rPr>
                            <m:t>𝑚𝑎𝑡h𝑒𝑠</m:t>
                          </m:r>
                          <m:r>
                            <a:rPr lang="en-IN" b="0" i="1" smtClean="0">
                              <a:latin typeface="Cambria Math" panose="02040503050406030204" pitchFamily="18" charset="0"/>
                            </a:rPr>
                            <m:t> </m:t>
                          </m:r>
                          <m:r>
                            <a:rPr lang="en-IN" b="0" i="1" smtClean="0">
                              <a:latin typeface="Cambria Math" panose="02040503050406030204" pitchFamily="18" charset="0"/>
                            </a:rPr>
                            <m:t>𝑝𝑟𝑒𝑑𝑖𝑐𝑡𝑒𝑑</m:t>
                          </m:r>
                          <m:r>
                            <a:rPr lang="en-IN" b="0" i="1" smtClean="0">
                              <a:latin typeface="Cambria Math" panose="02040503050406030204" pitchFamily="18" charset="0"/>
                            </a:rPr>
                            <m:t> </m:t>
                          </m:r>
                          <m:r>
                            <a:rPr lang="en-IN" b="0" i="1" smtClean="0">
                              <a:latin typeface="Cambria Math" panose="02040503050406030204" pitchFamily="18" charset="0"/>
                            </a:rPr>
                            <m:t>𝑎𝑠</m:t>
                          </m:r>
                          <m:r>
                            <a:rPr lang="en-IN" b="0" i="1" smtClean="0">
                              <a:latin typeface="Cambria Math" panose="02040503050406030204" pitchFamily="18" charset="0"/>
                            </a:rPr>
                            <m:t> </m:t>
                          </m:r>
                          <m:r>
                            <a:rPr lang="en-IN" b="0" i="1" smtClean="0">
                              <a:latin typeface="Cambria Math" panose="02040503050406030204" pitchFamily="18" charset="0"/>
                            </a:rPr>
                            <m:t>𝐿𝑜𝑠𝑡</m:t>
                          </m:r>
                          <m:r>
                            <a:rPr lang="en-IN" b="0" i="1" smtClean="0">
                              <a:latin typeface="Cambria Math" panose="02040503050406030204" pitchFamily="18" charset="0"/>
                            </a:rPr>
                            <m:t> </m:t>
                          </m:r>
                          <m:r>
                            <a:rPr lang="en-IN" b="0" i="1" smtClean="0">
                              <a:latin typeface="Cambria Math" panose="02040503050406030204" pitchFamily="18" charset="0"/>
                            </a:rPr>
                            <m:t>𝑎𝑛𝑑</m:t>
                          </m:r>
                          <m:r>
                            <a:rPr lang="en-IN" b="0" i="1" smtClean="0">
                              <a:latin typeface="Cambria Math" panose="02040503050406030204" pitchFamily="18" charset="0"/>
                            </a:rPr>
                            <m:t> </m:t>
                          </m:r>
                          <m:r>
                            <a:rPr lang="en-IN" b="0" i="1" smtClean="0">
                              <a:latin typeface="Cambria Math" panose="02040503050406030204" pitchFamily="18" charset="0"/>
                            </a:rPr>
                            <m:t>𝑖𝑠</m:t>
                          </m:r>
                          <m:r>
                            <a:rPr lang="en-IN" b="0" i="1" smtClean="0">
                              <a:latin typeface="Cambria Math" panose="02040503050406030204" pitchFamily="18" charset="0"/>
                            </a:rPr>
                            <m:t> </m:t>
                          </m:r>
                          <m:r>
                            <a:rPr lang="en-IN" b="0" i="1" smtClean="0">
                              <a:latin typeface="Cambria Math" panose="02040503050406030204" pitchFamily="18" charset="0"/>
                            </a:rPr>
                            <m:t>𝑎𝑐𝑡𝑢𝑎𝑙𝑙𝑦</m:t>
                          </m:r>
                          <m:r>
                            <a:rPr lang="en-IN" b="0" i="1" smtClean="0">
                              <a:latin typeface="Cambria Math" panose="02040503050406030204" pitchFamily="18" charset="0"/>
                            </a:rPr>
                            <m:t> </m:t>
                          </m:r>
                          <m:r>
                            <a:rPr lang="en-IN" b="0" i="1" smtClean="0">
                              <a:latin typeface="Cambria Math" panose="02040503050406030204" pitchFamily="18" charset="0"/>
                            </a:rPr>
                            <m:t>𝐿𝑜𝑠𝑡</m:t>
                          </m:r>
                        </m:num>
                        <m:den>
                          <m:r>
                            <a:rPr lang="en-IN" b="0" i="1" smtClean="0">
                              <a:latin typeface="Cambria Math" panose="02040503050406030204" pitchFamily="18" charset="0"/>
                            </a:rPr>
                            <m:t>𝑁𝑜</m:t>
                          </m:r>
                          <m:r>
                            <a:rPr lang="en-IN" b="0" i="1" smtClean="0">
                              <a:latin typeface="Cambria Math" panose="02040503050406030204" pitchFamily="18" charset="0"/>
                            </a:rPr>
                            <m:t>. </m:t>
                          </m:r>
                          <m:r>
                            <a:rPr lang="en-IN" b="0" i="1" smtClean="0">
                              <a:latin typeface="Cambria Math" panose="02040503050406030204" pitchFamily="18" charset="0"/>
                            </a:rPr>
                            <m:t>𝑜𝑓</m:t>
                          </m:r>
                          <m:r>
                            <a:rPr lang="en-IN" b="0" i="1" smtClean="0">
                              <a:latin typeface="Cambria Math" panose="02040503050406030204" pitchFamily="18" charset="0"/>
                            </a:rPr>
                            <m:t> </m:t>
                          </m:r>
                          <m:r>
                            <a:rPr lang="en-IN" b="0" i="1" smtClean="0">
                              <a:latin typeface="Cambria Math" panose="02040503050406030204" pitchFamily="18" charset="0"/>
                            </a:rPr>
                            <m:t>𝑚𝑎𝑡𝑐h𝑒𝑠</m:t>
                          </m:r>
                          <m:r>
                            <a:rPr lang="en-IN" b="0" i="1" smtClean="0">
                              <a:latin typeface="Cambria Math" panose="02040503050406030204" pitchFamily="18" charset="0"/>
                            </a:rPr>
                            <m:t> </m:t>
                          </m:r>
                          <m:r>
                            <a:rPr lang="en-IN" b="0" i="1" smtClean="0">
                              <a:latin typeface="Cambria Math" panose="02040503050406030204" pitchFamily="18" charset="0"/>
                            </a:rPr>
                            <m:t>𝑎𝑐𝑡𝑢𝑎𝑙𝑙𝑦</m:t>
                          </m:r>
                          <m:r>
                            <a:rPr lang="en-IN" b="0" i="1" smtClean="0">
                              <a:latin typeface="Cambria Math" panose="02040503050406030204" pitchFamily="18" charset="0"/>
                            </a:rPr>
                            <m:t> </m:t>
                          </m:r>
                          <m:r>
                            <a:rPr lang="en-IN" b="0" i="1" smtClean="0">
                              <a:latin typeface="Cambria Math" panose="02040503050406030204" pitchFamily="18" charset="0"/>
                            </a:rPr>
                            <m:t>𝐿𝑜𝑠𝑡</m:t>
                          </m:r>
                        </m:den>
                      </m:f>
                    </m:oMath>
                  </m:oMathPara>
                </a14:m>
                <a:endParaRPr lang="en-IN" dirty="0"/>
              </a:p>
              <a:p>
                <a:pPr marL="2483000" lvl="7" indent="0">
                  <a:buNone/>
                </a:pPr>
                <a:r>
                  <a:rPr lang="en-IN" sz="2000" dirty="0"/>
                  <a:t>  </a:t>
                </a:r>
                <a:r>
                  <a:rPr lang="en-IN" sz="2200" dirty="0"/>
                  <a:t>=</a:t>
                </a:r>
                <a14:m>
                  <m:oMath xmlns:m="http://schemas.openxmlformats.org/officeDocument/2006/math">
                    <m:f>
                      <m:fPr>
                        <m:ctrlPr>
                          <a:rPr lang="en-IN" sz="2200" i="1" smtClean="0">
                            <a:latin typeface="Cambria Math" panose="02040503050406030204" pitchFamily="18" charset="0"/>
                          </a:rPr>
                        </m:ctrlPr>
                      </m:fPr>
                      <m:num>
                        <m:r>
                          <a:rPr lang="en-IN" sz="2200" b="0" i="1" smtClean="0">
                            <a:latin typeface="Cambria Math" panose="02040503050406030204" pitchFamily="18" charset="0"/>
                          </a:rPr>
                          <m:t>33</m:t>
                        </m:r>
                      </m:num>
                      <m:den>
                        <m:r>
                          <a:rPr lang="en-IN" sz="2200" b="0" i="1" smtClean="0">
                            <a:latin typeface="Cambria Math" panose="02040503050406030204" pitchFamily="18" charset="0"/>
                          </a:rPr>
                          <m:t>33+18</m:t>
                        </m:r>
                      </m:den>
                    </m:f>
                  </m:oMath>
                </a14:m>
                <a:endParaRPr lang="en-IN" sz="2200" dirty="0"/>
              </a:p>
              <a:p>
                <a:pPr marL="2483000" lvl="7" indent="0">
                  <a:buNone/>
                </a:pPr>
                <a:r>
                  <a:rPr lang="en-IN" sz="2200" dirty="0"/>
                  <a:t>  =</a:t>
                </a:r>
                <a:r>
                  <a:rPr lang="en-IN" sz="2200" b="1" dirty="0"/>
                  <a:t>0.6471</a:t>
                </a:r>
              </a:p>
            </p:txBody>
          </p:sp>
        </mc:Choice>
        <mc:Fallback xmlns="">
          <p:sp>
            <p:nvSpPr>
              <p:cNvPr id="3" name="Content Placeholder 2">
                <a:extLst>
                  <a:ext uri="{FF2B5EF4-FFF2-40B4-BE49-F238E27FC236}">
                    <a16:creationId xmlns:a16="http://schemas.microsoft.com/office/drawing/2014/main" id="{5CF954BE-830F-31D0-A6E3-8B99D89A829C}"/>
                  </a:ext>
                </a:extLst>
              </p:cNvPr>
              <p:cNvSpPr>
                <a:spLocks noGrp="1" noRot="1" noChangeAspect="1" noMove="1" noResize="1" noEditPoints="1" noAdjustHandles="1" noChangeArrowheads="1" noChangeShapeType="1" noTextEdit="1"/>
              </p:cNvSpPr>
              <p:nvPr>
                <p:ph idx="1"/>
              </p:nvPr>
            </p:nvSpPr>
            <p:spPr>
              <a:xfrm>
                <a:off x="913795" y="447869"/>
                <a:ext cx="10353762" cy="6148874"/>
              </a:xfrm>
              <a:blipFill>
                <a:blip r:embed="rId2"/>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82541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66855-439F-B18B-1990-B3B4D0644422}"/>
              </a:ext>
            </a:extLst>
          </p:cNvPr>
          <p:cNvSpPr>
            <a:spLocks noGrp="1"/>
          </p:cNvSpPr>
          <p:nvPr>
            <p:ph type="title"/>
          </p:nvPr>
        </p:nvSpPr>
        <p:spPr>
          <a:xfrm>
            <a:off x="913795" y="260808"/>
            <a:ext cx="10353762" cy="805992"/>
          </a:xfrm>
        </p:spPr>
        <p:txBody>
          <a:bodyPr/>
          <a:lstStyle/>
          <a:p>
            <a:r>
              <a:rPr lang="en-IN" dirty="0"/>
              <a:t>Conclusion</a:t>
            </a:r>
          </a:p>
        </p:txBody>
      </p:sp>
      <p:sp>
        <p:nvSpPr>
          <p:cNvPr id="3" name="Content Placeholder 2">
            <a:extLst>
              <a:ext uri="{FF2B5EF4-FFF2-40B4-BE49-F238E27FC236}">
                <a16:creationId xmlns:a16="http://schemas.microsoft.com/office/drawing/2014/main" id="{37D87961-3E20-F77A-6E45-41241E8A551A}"/>
              </a:ext>
            </a:extLst>
          </p:cNvPr>
          <p:cNvSpPr>
            <a:spLocks noGrp="1"/>
          </p:cNvSpPr>
          <p:nvPr>
            <p:ph idx="1"/>
          </p:nvPr>
        </p:nvSpPr>
        <p:spPr>
          <a:xfrm>
            <a:off x="913795" y="1066800"/>
            <a:ext cx="10353762" cy="3891699"/>
          </a:xfrm>
        </p:spPr>
        <p:txBody>
          <a:bodyPr>
            <a:normAutofit lnSpcReduction="10000"/>
          </a:bodyPr>
          <a:lstStyle/>
          <a:p>
            <a:r>
              <a:rPr lang="en-IN" dirty="0"/>
              <a:t>We found the sensitivity and specificity to be 0.5761 and 0.6471 respectively which aren’t that high.</a:t>
            </a:r>
          </a:p>
          <a:p>
            <a:r>
              <a:rPr lang="en-IN" dirty="0"/>
              <a:t>Hence the regression model is not that accurate in predicting the match outcome.</a:t>
            </a:r>
          </a:p>
          <a:p>
            <a:r>
              <a:rPr lang="en-IN" dirty="0"/>
              <a:t>There can be three reasons for this:- </a:t>
            </a:r>
          </a:p>
          <a:p>
            <a:pPr lvl="1">
              <a:buFont typeface="Wingdings" panose="05000000000000000000" pitchFamily="2" charset="2"/>
              <a:buChar char="q"/>
            </a:pPr>
            <a:r>
              <a:rPr lang="en-IN" dirty="0"/>
              <a:t>We found the Match Location to be significant but Toss Outcome to be insignificant in predicting the Match Outcome. This makes the model kind of a one to one relationship between the Match Location and Match Outcome which is not an appropriate model.</a:t>
            </a:r>
          </a:p>
          <a:p>
            <a:pPr lvl="1">
              <a:buFont typeface="Wingdings" panose="05000000000000000000" pitchFamily="2" charset="2"/>
              <a:buChar char="q"/>
            </a:pPr>
            <a:r>
              <a:rPr lang="en-IN" dirty="0"/>
              <a:t>Other factors such as team selection, pitch condition, dew, batting first/bowling first, etc. affect the Match Outcome and may need to be added to the model.</a:t>
            </a:r>
          </a:p>
          <a:p>
            <a:pPr lvl="1">
              <a:buFont typeface="Wingdings" panose="05000000000000000000" pitchFamily="2" charset="2"/>
              <a:buChar char="q"/>
            </a:pPr>
            <a:r>
              <a:rPr lang="en-IN" dirty="0"/>
              <a:t>The model it self may not be a logit link model and a different type of non-linear regression model may be required.</a:t>
            </a:r>
          </a:p>
          <a:p>
            <a:pPr marL="450000" lvl="1" indent="0">
              <a:buNone/>
            </a:pPr>
            <a:endParaRPr lang="en-IN" dirty="0"/>
          </a:p>
          <a:p>
            <a:pPr marL="450000" lvl="1" indent="0">
              <a:buNone/>
            </a:pPr>
            <a:endParaRPr lang="en-IN" dirty="0"/>
          </a:p>
          <a:p>
            <a:pPr>
              <a:buFont typeface="Wingdings" panose="05000000000000000000" pitchFamily="2" charset="2"/>
              <a:buChar char="q"/>
            </a:pPr>
            <a:endParaRPr lang="en-IN" dirty="0"/>
          </a:p>
        </p:txBody>
      </p:sp>
      <p:pic>
        <p:nvPicPr>
          <p:cNvPr id="5" name="Picture 4" descr="Crying Pusheen">
            <a:extLst>
              <a:ext uri="{FF2B5EF4-FFF2-40B4-BE49-F238E27FC236}">
                <a16:creationId xmlns:a16="http://schemas.microsoft.com/office/drawing/2014/main" id="{ADF05231-8EF5-B14F-ED07-5452617FA7B6}"/>
              </a:ext>
            </a:extLst>
          </p:cNvPr>
          <p:cNvPicPr>
            <a:picLocks noChangeAspect="1"/>
          </p:cNvPicPr>
          <p:nvPr/>
        </p:nvPicPr>
        <p:blipFill>
          <a:blip r:embed="rId2"/>
          <a:stretch>
            <a:fillRect/>
          </a:stretch>
        </p:blipFill>
        <p:spPr>
          <a:xfrm>
            <a:off x="10054472" y="1305220"/>
            <a:ext cx="1213086" cy="1213086"/>
          </a:xfrm>
          <a:prstGeom prst="rect">
            <a:avLst/>
          </a:prstGeom>
        </p:spPr>
      </p:pic>
      <p:pic>
        <p:nvPicPr>
          <p:cNvPr id="9" name="Picture 8">
            <a:extLst>
              <a:ext uri="{FF2B5EF4-FFF2-40B4-BE49-F238E27FC236}">
                <a16:creationId xmlns:a16="http://schemas.microsoft.com/office/drawing/2014/main" id="{0DC8299D-4D14-2D4D-4B1B-123E2497A2A3}"/>
              </a:ext>
            </a:extLst>
          </p:cNvPr>
          <p:cNvPicPr>
            <a:picLocks noChangeAspect="1"/>
          </p:cNvPicPr>
          <p:nvPr/>
        </p:nvPicPr>
        <p:blipFill>
          <a:blip r:embed="rId3"/>
          <a:stretch>
            <a:fillRect/>
          </a:stretch>
        </p:blipFill>
        <p:spPr>
          <a:xfrm>
            <a:off x="924443" y="4688633"/>
            <a:ext cx="10098632" cy="1489962"/>
          </a:xfrm>
          <a:prstGeom prst="rect">
            <a:avLst/>
          </a:prstGeom>
        </p:spPr>
      </p:pic>
    </p:spTree>
    <p:extLst>
      <p:ext uri="{BB962C8B-B14F-4D97-AF65-F5344CB8AC3E}">
        <p14:creationId xmlns:p14="http://schemas.microsoft.com/office/powerpoint/2010/main" val="2373732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8AE9A6-2814-B767-9C04-09B4FE576FA7}"/>
              </a:ext>
            </a:extLst>
          </p:cNvPr>
          <p:cNvPicPr>
            <a:picLocks noChangeAspect="1"/>
          </p:cNvPicPr>
          <p:nvPr/>
        </p:nvPicPr>
        <p:blipFill>
          <a:blip r:embed="rId2"/>
          <a:stretch>
            <a:fillRect/>
          </a:stretch>
        </p:blipFill>
        <p:spPr>
          <a:xfrm>
            <a:off x="1230551" y="375753"/>
            <a:ext cx="4361243" cy="6082787"/>
          </a:xfrm>
          <a:prstGeom prst="rect">
            <a:avLst/>
          </a:prstGeom>
        </p:spPr>
      </p:pic>
      <p:pic>
        <p:nvPicPr>
          <p:cNvPr id="6" name="Picture 5">
            <a:extLst>
              <a:ext uri="{FF2B5EF4-FFF2-40B4-BE49-F238E27FC236}">
                <a16:creationId xmlns:a16="http://schemas.microsoft.com/office/drawing/2014/main" id="{40D707F4-9C18-1721-FD68-3DC6CFD60427}"/>
              </a:ext>
            </a:extLst>
          </p:cNvPr>
          <p:cNvPicPr>
            <a:picLocks noChangeAspect="1"/>
          </p:cNvPicPr>
          <p:nvPr/>
        </p:nvPicPr>
        <p:blipFill>
          <a:blip r:embed="rId3"/>
          <a:stretch>
            <a:fillRect/>
          </a:stretch>
        </p:blipFill>
        <p:spPr>
          <a:xfrm>
            <a:off x="8146439" y="375753"/>
            <a:ext cx="2703043" cy="2684687"/>
          </a:xfrm>
          <a:prstGeom prst="rect">
            <a:avLst/>
          </a:prstGeom>
        </p:spPr>
      </p:pic>
      <p:pic>
        <p:nvPicPr>
          <p:cNvPr id="8" name="Picture 7">
            <a:extLst>
              <a:ext uri="{FF2B5EF4-FFF2-40B4-BE49-F238E27FC236}">
                <a16:creationId xmlns:a16="http://schemas.microsoft.com/office/drawing/2014/main" id="{BC2105A8-B66D-F0A8-506E-DFB1C2D40BC5}"/>
              </a:ext>
            </a:extLst>
          </p:cNvPr>
          <p:cNvPicPr>
            <a:picLocks noChangeAspect="1"/>
          </p:cNvPicPr>
          <p:nvPr/>
        </p:nvPicPr>
        <p:blipFill rotWithShape="1">
          <a:blip r:embed="rId4"/>
          <a:srcRect l="15584" t="23505" r="15381" b="44330"/>
          <a:stretch/>
        </p:blipFill>
        <p:spPr>
          <a:xfrm>
            <a:off x="6803046" y="3279247"/>
            <a:ext cx="3255353" cy="3370584"/>
          </a:xfrm>
          <a:prstGeom prst="rect">
            <a:avLst/>
          </a:prstGeom>
        </p:spPr>
      </p:pic>
    </p:spTree>
    <p:extLst>
      <p:ext uri="{BB962C8B-B14F-4D97-AF65-F5344CB8AC3E}">
        <p14:creationId xmlns:p14="http://schemas.microsoft.com/office/powerpoint/2010/main" val="3558058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327EC-6A8E-5BF8-CB16-1176FBD7A18A}"/>
              </a:ext>
            </a:extLst>
          </p:cNvPr>
          <p:cNvSpPr>
            <a:spLocks noGrp="1"/>
          </p:cNvSpPr>
          <p:nvPr>
            <p:ph type="title"/>
          </p:nvPr>
        </p:nvSpPr>
        <p:spPr>
          <a:xfrm>
            <a:off x="913795" y="326796"/>
            <a:ext cx="10353762" cy="663019"/>
          </a:xfrm>
        </p:spPr>
        <p:txBody>
          <a:bodyPr>
            <a:normAutofit fontScale="90000"/>
          </a:bodyPr>
          <a:lstStyle/>
          <a:p>
            <a:r>
              <a:rPr lang="en-IN" dirty="0"/>
              <a:t>References</a:t>
            </a:r>
          </a:p>
        </p:txBody>
      </p:sp>
      <p:sp>
        <p:nvSpPr>
          <p:cNvPr id="3" name="Content Placeholder 2">
            <a:extLst>
              <a:ext uri="{FF2B5EF4-FFF2-40B4-BE49-F238E27FC236}">
                <a16:creationId xmlns:a16="http://schemas.microsoft.com/office/drawing/2014/main" id="{18C34845-1760-7C36-E103-76596B7F3B9C}"/>
              </a:ext>
            </a:extLst>
          </p:cNvPr>
          <p:cNvSpPr>
            <a:spLocks noGrp="1"/>
          </p:cNvSpPr>
          <p:nvPr>
            <p:ph idx="1"/>
          </p:nvPr>
        </p:nvSpPr>
        <p:spPr>
          <a:xfrm>
            <a:off x="913795" y="989815"/>
            <a:ext cx="10353762" cy="5364332"/>
          </a:xfrm>
        </p:spPr>
        <p:txBody>
          <a:bodyPr>
            <a:normAutofit/>
          </a:bodyPr>
          <a:lstStyle/>
          <a:p>
            <a:r>
              <a:rPr lang="en-US" sz="2800" dirty="0"/>
              <a:t>Goon A.M., Gupta M.K., Dasgupta, B. (2005), Fundamentals of Statistics, Vol II, World Press, Calcutta. </a:t>
            </a:r>
          </a:p>
          <a:p>
            <a:r>
              <a:rPr lang="en-US" sz="2800" dirty="0" err="1"/>
              <a:t>Agresti</a:t>
            </a:r>
            <a:r>
              <a:rPr lang="en-US" sz="2800" dirty="0"/>
              <a:t>, A. (2007), An Introduction to Categorical data analysis. Wiley. </a:t>
            </a:r>
          </a:p>
          <a:p>
            <a:r>
              <a:rPr lang="en-US" sz="2800" dirty="0"/>
              <a:t>Data was collected manually from Wikipedia.</a:t>
            </a:r>
          </a:p>
          <a:p>
            <a:r>
              <a:rPr lang="en-US" sz="2800" dirty="0"/>
              <a:t>https://vitalflux.com/ml-metrics-sensitivity-vs-specificity-difference/</a:t>
            </a:r>
          </a:p>
          <a:p>
            <a:r>
              <a:rPr lang="en-IN" sz="2800" dirty="0"/>
              <a:t>https://medium.com/fintechexplained/sensitivity-vs-specificity-in-data-science-2f673039dbd1 </a:t>
            </a:r>
          </a:p>
          <a:p>
            <a:r>
              <a:rPr lang="en-US" sz="2800" dirty="0"/>
              <a:t>Archana Ma’ams Notes.</a:t>
            </a:r>
          </a:p>
          <a:p>
            <a:pPr marL="36900" indent="0">
              <a:buNone/>
            </a:pPr>
            <a:endParaRPr lang="en-IN" sz="2800" dirty="0"/>
          </a:p>
        </p:txBody>
      </p:sp>
    </p:spTree>
    <p:extLst>
      <p:ext uri="{BB962C8B-B14F-4D97-AF65-F5344CB8AC3E}">
        <p14:creationId xmlns:p14="http://schemas.microsoft.com/office/powerpoint/2010/main" val="614660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B53F2-BBB5-0A65-FE87-30F73F28F5E4}"/>
              </a:ext>
            </a:extLst>
          </p:cNvPr>
          <p:cNvSpPr>
            <a:spLocks noGrp="1"/>
          </p:cNvSpPr>
          <p:nvPr>
            <p:ph type="ctrTitle"/>
          </p:nvPr>
        </p:nvSpPr>
        <p:spPr>
          <a:xfrm>
            <a:off x="1370693" y="1769540"/>
            <a:ext cx="9440034" cy="1199903"/>
          </a:xfrm>
        </p:spPr>
        <p:txBody>
          <a:bodyPr/>
          <a:lstStyle/>
          <a:p>
            <a:r>
              <a:rPr lang="en-IN" dirty="0">
                <a:latin typeface="Algerian" panose="04020705040A02060702" pitchFamily="82" charset="0"/>
              </a:rPr>
              <a:t>Thank You!</a:t>
            </a:r>
          </a:p>
        </p:txBody>
      </p:sp>
      <p:sp>
        <p:nvSpPr>
          <p:cNvPr id="3" name="Subtitle 2">
            <a:extLst>
              <a:ext uri="{FF2B5EF4-FFF2-40B4-BE49-F238E27FC236}">
                <a16:creationId xmlns:a16="http://schemas.microsoft.com/office/drawing/2014/main" id="{139889AC-8007-8A5A-03C5-1D29F2608D71}"/>
              </a:ext>
            </a:extLst>
          </p:cNvPr>
          <p:cNvSpPr>
            <a:spLocks noGrp="1"/>
          </p:cNvSpPr>
          <p:nvPr>
            <p:ph type="subTitle" idx="1"/>
          </p:nvPr>
        </p:nvSpPr>
        <p:spPr>
          <a:xfrm>
            <a:off x="1370693" y="2969443"/>
            <a:ext cx="9440034" cy="1678763"/>
          </a:xfrm>
        </p:spPr>
        <p:txBody>
          <a:bodyPr>
            <a:noAutofit/>
          </a:bodyPr>
          <a:lstStyle/>
          <a:p>
            <a:r>
              <a:rPr lang="en-IN" sz="3200" dirty="0">
                <a:latin typeface="Centaur" panose="02030504050205020304" pitchFamily="18" charset="0"/>
              </a:rPr>
              <a:t>Hope your favourite IPL team doesn’t win next season and one of ours do!</a:t>
            </a:r>
          </a:p>
        </p:txBody>
      </p:sp>
    </p:spTree>
    <p:extLst>
      <p:ext uri="{BB962C8B-B14F-4D97-AF65-F5344CB8AC3E}">
        <p14:creationId xmlns:p14="http://schemas.microsoft.com/office/powerpoint/2010/main" val="3895843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48949-F132-41FB-0DA1-7EEF55109E86}"/>
              </a:ext>
            </a:extLst>
          </p:cNvPr>
          <p:cNvSpPr>
            <a:spLocks noGrp="1"/>
          </p:cNvSpPr>
          <p:nvPr>
            <p:ph type="title"/>
          </p:nvPr>
        </p:nvSpPr>
        <p:spPr>
          <a:xfrm>
            <a:off x="913795" y="348343"/>
            <a:ext cx="10353762" cy="970450"/>
          </a:xfrm>
        </p:spPr>
        <p:txBody>
          <a:bodyPr/>
          <a:lstStyle/>
          <a:p>
            <a:r>
              <a:rPr lang="en-IN" dirty="0"/>
              <a:t>The W Questions</a:t>
            </a:r>
          </a:p>
        </p:txBody>
      </p:sp>
      <p:sp>
        <p:nvSpPr>
          <p:cNvPr id="3" name="Content Placeholder 2">
            <a:extLst>
              <a:ext uri="{FF2B5EF4-FFF2-40B4-BE49-F238E27FC236}">
                <a16:creationId xmlns:a16="http://schemas.microsoft.com/office/drawing/2014/main" id="{4BACFF5E-683F-671A-3AAA-8758348335F0}"/>
              </a:ext>
            </a:extLst>
          </p:cNvPr>
          <p:cNvSpPr>
            <a:spLocks noGrp="1"/>
          </p:cNvSpPr>
          <p:nvPr>
            <p:ph idx="1"/>
          </p:nvPr>
        </p:nvSpPr>
        <p:spPr>
          <a:xfrm>
            <a:off x="913795" y="1318793"/>
            <a:ext cx="7315805" cy="4783427"/>
          </a:xfrm>
        </p:spPr>
        <p:txBody>
          <a:bodyPr>
            <a:normAutofit fontScale="92500" lnSpcReduction="10000"/>
          </a:bodyPr>
          <a:lstStyle/>
          <a:p>
            <a:endParaRPr lang="en-US" sz="4000" dirty="0">
              <a:latin typeface="Futura Medium" panose="020B0602020204020303" pitchFamily="34" charset="-79"/>
              <a:cs typeface="Futura Medium" panose="020B0602020204020303" pitchFamily="34" charset="-79"/>
            </a:endParaRPr>
          </a:p>
          <a:p>
            <a:r>
              <a:rPr lang="en-US" sz="4000" dirty="0">
                <a:latin typeface="Futura Medium" panose="020B0602020204020303" pitchFamily="34" charset="-79"/>
                <a:cs typeface="Futura Medium" panose="020B0602020204020303" pitchFamily="34" charset="-79"/>
              </a:rPr>
              <a:t>What do we mean by the terms Specificity &amp; Sensitivity in Statistics? </a:t>
            </a:r>
          </a:p>
          <a:p>
            <a:endParaRPr lang="en-US" sz="4000" dirty="0">
              <a:latin typeface="Futura Medium" panose="020B0602020204020303" pitchFamily="34" charset="-79"/>
              <a:cs typeface="Futura Medium" panose="020B0602020204020303" pitchFamily="34" charset="-79"/>
            </a:endParaRPr>
          </a:p>
          <a:p>
            <a:r>
              <a:rPr lang="en-US" sz="4000" dirty="0">
                <a:latin typeface="Futura Medium" panose="020B0602020204020303" pitchFamily="34" charset="-79"/>
                <a:cs typeface="Futura Medium" panose="020B0602020204020303" pitchFamily="34" charset="-79"/>
              </a:rPr>
              <a:t>Why and when do we use them?</a:t>
            </a:r>
            <a:br>
              <a:rPr lang="en-US" sz="4000" dirty="0">
                <a:latin typeface="Futura Medium" panose="020B0602020204020303" pitchFamily="34" charset="-79"/>
                <a:cs typeface="Futura Medium" panose="020B0602020204020303" pitchFamily="34" charset="-79"/>
              </a:rPr>
            </a:br>
            <a:endParaRPr lang="en-IN" sz="4000" dirty="0"/>
          </a:p>
        </p:txBody>
      </p:sp>
      <mc:AlternateContent xmlns:mc="http://schemas.openxmlformats.org/markup-compatibility/2006">
        <mc:Choice xmlns:am3d="http://schemas.microsoft.com/office/drawing/2017/model3d" Requires="am3d">
          <p:graphicFrame>
            <p:nvGraphicFramePr>
              <p:cNvPr id="5" name="3D Model 4" descr="Thinking Face Emoji">
                <a:extLst>
                  <a:ext uri="{FF2B5EF4-FFF2-40B4-BE49-F238E27FC236}">
                    <a16:creationId xmlns:a16="http://schemas.microsoft.com/office/drawing/2014/main" id="{2E197C34-9300-DD7A-B502-802A5A5A851F}"/>
                  </a:ext>
                </a:extLst>
              </p:cNvPr>
              <p:cNvGraphicFramePr>
                <a:graphicFrameLocks noChangeAspect="1"/>
              </p:cNvGraphicFramePr>
              <p:nvPr>
                <p:extLst>
                  <p:ext uri="{D42A27DB-BD31-4B8C-83A1-F6EECF244321}">
                    <p14:modId xmlns:p14="http://schemas.microsoft.com/office/powerpoint/2010/main" val="81827405"/>
                  </p:ext>
                </p:extLst>
              </p:nvPr>
            </p:nvGraphicFramePr>
            <p:xfrm>
              <a:off x="8220089" y="1922886"/>
              <a:ext cx="3452210" cy="2881597"/>
            </p:xfrm>
            <a:graphic>
              <a:graphicData uri="http://schemas.microsoft.com/office/drawing/2017/model3d">
                <am3d:model3d r:embed="rId2">
                  <am3d:spPr>
                    <a:xfrm>
                      <a:off x="0" y="0"/>
                      <a:ext cx="3452210" cy="2881597"/>
                    </a:xfrm>
                    <a:prstGeom prst="rect">
                      <a:avLst/>
                    </a:prstGeom>
                  </am3d:spPr>
                  <am3d:camera>
                    <am3d:pos x="0" y="0" z="78335969"/>
                    <am3d:up dx="0" dy="36000000" dz="0"/>
                    <am3d:lookAt x="0" y="0" z="0"/>
                    <am3d:perspective fov="2700000"/>
                  </am3d:camera>
                  <am3d:trans>
                    <am3d:meterPerModelUnit n="89687" d="1000000"/>
                    <am3d:preTrans dx="3" dy="-16951004" dz="-1048983"/>
                    <am3d:scale>
                      <am3d:sx n="1000000" d="1000000"/>
                      <am3d:sy n="1000000" d="1000000"/>
                      <am3d:sz n="1000000" d="1000000"/>
                    </am3d:scale>
                    <am3d:rot ax="-85118" ay="-1572777" az="37621"/>
                    <am3d:postTrans dx="0" dy="0" dz="0"/>
                  </am3d:trans>
                  <am3d:raster rName="Office3DRenderer" rVer="16.0.8326">
                    <am3d:blip r:embed="rId3"/>
                  </am3d:raster>
                  <am3d:objViewport viewportSz="527817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Thinking Face Emoji">
                <a:extLst>
                  <a:ext uri="{FF2B5EF4-FFF2-40B4-BE49-F238E27FC236}">
                    <a16:creationId xmlns:a16="http://schemas.microsoft.com/office/drawing/2014/main" id="{2E197C34-9300-DD7A-B502-802A5A5A851F}"/>
                  </a:ext>
                </a:extLst>
              </p:cNvPr>
              <p:cNvPicPr>
                <a:picLocks noGrp="1" noRot="1" noChangeAspect="1" noMove="1" noResize="1" noEditPoints="1" noAdjustHandles="1" noChangeArrowheads="1" noChangeShapeType="1" noCrop="1"/>
              </p:cNvPicPr>
              <p:nvPr/>
            </p:nvPicPr>
            <p:blipFill>
              <a:blip r:embed="rId3"/>
              <a:stretch>
                <a:fillRect/>
              </a:stretch>
            </p:blipFill>
            <p:spPr>
              <a:xfrm>
                <a:off x="8220089" y="1922886"/>
                <a:ext cx="3452210" cy="2881597"/>
              </a:xfrm>
              <a:prstGeom prst="rect">
                <a:avLst/>
              </a:prstGeom>
            </p:spPr>
          </p:pic>
        </mc:Fallback>
      </mc:AlternateContent>
    </p:spTree>
    <p:extLst>
      <p:ext uri="{BB962C8B-B14F-4D97-AF65-F5344CB8AC3E}">
        <p14:creationId xmlns:p14="http://schemas.microsoft.com/office/powerpoint/2010/main" val="1100495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mph" presetSubtype="2" fill="hold" nodeType="withEffect">
                                  <p:stCondLst>
                                    <p:cond delay="0"/>
                                  </p:stCondLst>
                                  <p:childTnLst>
                                    <p:anim calcmode="lin" valueType="num">
                                      <p:cBhvr additive="sum">
                                        <p:cTn id="6" dur="3000" fill="hold"/>
                                        <p:tgtEl>
                                          <p:spTgt spid="5"/>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3000" fill="hold"/>
                                        <p:tgtEl>
                                          <p:spTgt spid="5"/>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3000" fill="hold"/>
                                        <p:tgtEl>
                                          <p:spTgt spid="5"/>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3000" fill="hold"/>
                                        <p:tgtEl>
                                          <p:spTgt spid="5"/>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3000" fill="hold"/>
                                        <p:tgtEl>
                                          <p:spTgt spid="5"/>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2007A-814C-C154-2932-D072AA19DE62}"/>
              </a:ext>
            </a:extLst>
          </p:cNvPr>
          <p:cNvSpPr>
            <a:spLocks noGrp="1"/>
          </p:cNvSpPr>
          <p:nvPr>
            <p:ph type="title"/>
          </p:nvPr>
        </p:nvSpPr>
        <p:spPr>
          <a:xfrm>
            <a:off x="913795" y="248816"/>
            <a:ext cx="10353762" cy="817984"/>
          </a:xfrm>
        </p:spPr>
        <p:txBody>
          <a:bodyPr/>
          <a:lstStyle/>
          <a:p>
            <a:r>
              <a:rPr lang="en-US" sz="4000" dirty="0">
                <a:cs typeface="Futura Medium" panose="020B0602020204020303" pitchFamily="34" charset="-79"/>
              </a:rPr>
              <a:t>Confusion Matrix</a:t>
            </a:r>
            <a:endParaRPr lang="en-IN" dirty="0"/>
          </a:p>
        </p:txBody>
      </p:sp>
      <p:sp>
        <p:nvSpPr>
          <p:cNvPr id="3" name="Content Placeholder 2">
            <a:extLst>
              <a:ext uri="{FF2B5EF4-FFF2-40B4-BE49-F238E27FC236}">
                <a16:creationId xmlns:a16="http://schemas.microsoft.com/office/drawing/2014/main" id="{C79A6D26-9078-B51E-9C49-0D34CF135812}"/>
              </a:ext>
            </a:extLst>
          </p:cNvPr>
          <p:cNvSpPr>
            <a:spLocks noGrp="1"/>
          </p:cNvSpPr>
          <p:nvPr>
            <p:ph idx="1"/>
          </p:nvPr>
        </p:nvSpPr>
        <p:spPr>
          <a:xfrm>
            <a:off x="913795" y="1066801"/>
            <a:ext cx="8986069" cy="4724400"/>
          </a:xfrm>
        </p:spPr>
        <p:txBody>
          <a:bodyPr>
            <a:normAutofit/>
          </a:bodyPr>
          <a:lstStyle/>
          <a:p>
            <a:r>
              <a:rPr lang="en-US" sz="2000" dirty="0">
                <a:latin typeface="Futura Medium" panose="020B0602020204020303" pitchFamily="34" charset="-79"/>
                <a:cs typeface="Futura Medium" panose="020B0602020204020303" pitchFamily="34" charset="-79"/>
              </a:rPr>
              <a:t>A confusion matrix is an N x N matrix used for evaluating the performance of a classification model, where N is the number of target classes. </a:t>
            </a:r>
          </a:p>
          <a:p>
            <a:r>
              <a:rPr lang="en-US" sz="2000" dirty="0">
                <a:latin typeface="Futura Medium" panose="020B0602020204020303" pitchFamily="34" charset="-79"/>
                <a:cs typeface="Futura Medium" panose="020B0602020204020303" pitchFamily="34" charset="-79"/>
              </a:rPr>
              <a:t>In layman's terms, a confusion matrix tells us what the ML algorithm or in fact any model did right, and what it did wrong.</a:t>
            </a:r>
          </a:p>
          <a:p>
            <a:r>
              <a:rPr lang="en-IN" dirty="0"/>
              <a:t>A confusion matrix is given as :-</a:t>
            </a:r>
          </a:p>
        </p:txBody>
      </p:sp>
      <p:graphicFrame>
        <p:nvGraphicFramePr>
          <p:cNvPr id="5" name="Table 4">
            <a:extLst>
              <a:ext uri="{FF2B5EF4-FFF2-40B4-BE49-F238E27FC236}">
                <a16:creationId xmlns:a16="http://schemas.microsoft.com/office/drawing/2014/main" id="{D8AD265D-F02B-B2D7-BF89-D7D48AC05F36}"/>
              </a:ext>
            </a:extLst>
          </p:cNvPr>
          <p:cNvGraphicFramePr>
            <a:graphicFrameLocks noGrp="1"/>
          </p:cNvGraphicFramePr>
          <p:nvPr>
            <p:extLst>
              <p:ext uri="{D42A27DB-BD31-4B8C-83A1-F6EECF244321}">
                <p14:modId xmlns:p14="http://schemas.microsoft.com/office/powerpoint/2010/main" val="4105826177"/>
              </p:ext>
            </p:extLst>
          </p:nvPr>
        </p:nvGraphicFramePr>
        <p:xfrm>
          <a:off x="1127015" y="3103720"/>
          <a:ext cx="8986068" cy="3381056"/>
        </p:xfrm>
        <a:graphic>
          <a:graphicData uri="http://schemas.openxmlformats.org/drawingml/2006/table">
            <a:tbl>
              <a:tblPr firstRow="1" bandRow="1">
                <a:tableStyleId>{5C22544A-7EE6-4342-B048-85BDC9FD1C3A}</a:tableStyleId>
              </a:tblPr>
              <a:tblGrid>
                <a:gridCol w="2995356">
                  <a:extLst>
                    <a:ext uri="{9D8B030D-6E8A-4147-A177-3AD203B41FA5}">
                      <a16:colId xmlns:a16="http://schemas.microsoft.com/office/drawing/2014/main" val="1511657710"/>
                    </a:ext>
                  </a:extLst>
                </a:gridCol>
                <a:gridCol w="2995356">
                  <a:extLst>
                    <a:ext uri="{9D8B030D-6E8A-4147-A177-3AD203B41FA5}">
                      <a16:colId xmlns:a16="http://schemas.microsoft.com/office/drawing/2014/main" val="1464108214"/>
                    </a:ext>
                  </a:extLst>
                </a:gridCol>
                <a:gridCol w="2995356">
                  <a:extLst>
                    <a:ext uri="{9D8B030D-6E8A-4147-A177-3AD203B41FA5}">
                      <a16:colId xmlns:a16="http://schemas.microsoft.com/office/drawing/2014/main" val="2321958370"/>
                    </a:ext>
                  </a:extLst>
                </a:gridCol>
              </a:tblGrid>
              <a:tr h="540142">
                <a:tc rowSpan="2">
                  <a:txBody>
                    <a:bodyPr/>
                    <a:lstStyle/>
                    <a:p>
                      <a:r>
                        <a:rPr lang="en-IN" dirty="0"/>
                        <a:t>Predicted</a:t>
                      </a:r>
                    </a:p>
                  </a:txBody>
                  <a:tcPr/>
                </a:tc>
                <a:tc gridSpan="2">
                  <a:txBody>
                    <a:bodyPr/>
                    <a:lstStyle/>
                    <a:p>
                      <a:r>
                        <a:rPr lang="en-IN" dirty="0"/>
                        <a:t>Actual Status</a:t>
                      </a:r>
                    </a:p>
                  </a:txBody>
                  <a:tcPr>
                    <a:solidFill>
                      <a:schemeClr val="accent1"/>
                    </a:solidFill>
                  </a:tcPr>
                </a:tc>
                <a:tc hMerge="1">
                  <a:txBody>
                    <a:bodyPr/>
                    <a:lstStyle/>
                    <a:p>
                      <a:endParaRPr lang="en-IN" dirty="0"/>
                    </a:p>
                  </a:txBody>
                  <a:tcPr/>
                </a:tc>
                <a:extLst>
                  <a:ext uri="{0D108BD9-81ED-4DB2-BD59-A6C34878D82A}">
                    <a16:rowId xmlns:a16="http://schemas.microsoft.com/office/drawing/2014/main" val="3504639253"/>
                  </a:ext>
                </a:extLst>
              </a:tr>
              <a:tr h="540142">
                <a:tc vMerge="1">
                  <a:txBody>
                    <a:bodyPr/>
                    <a:lstStyle/>
                    <a:p>
                      <a:endParaRPr lang="en-IN" dirty="0"/>
                    </a:p>
                  </a:txBody>
                  <a:tcPr/>
                </a:tc>
                <a:tc>
                  <a:txBody>
                    <a:bodyPr/>
                    <a:lstStyle/>
                    <a:p>
                      <a:r>
                        <a:rPr lang="en-IN" b="1" dirty="0">
                          <a:solidFill>
                            <a:schemeClr val="tx1"/>
                          </a:solidFill>
                        </a:rPr>
                        <a:t>Positive</a:t>
                      </a:r>
                    </a:p>
                  </a:txBody>
                  <a:tcPr>
                    <a:solidFill>
                      <a:schemeClr val="accent1"/>
                    </a:solidFill>
                  </a:tcPr>
                </a:tc>
                <a:tc>
                  <a:txBody>
                    <a:bodyPr/>
                    <a:lstStyle/>
                    <a:p>
                      <a:r>
                        <a:rPr lang="en-IN" dirty="0"/>
                        <a:t> </a:t>
                      </a:r>
                      <a:r>
                        <a:rPr lang="en-IN" dirty="0">
                          <a:solidFill>
                            <a:schemeClr val="tx1"/>
                          </a:solidFill>
                        </a:rPr>
                        <a:t>Negative</a:t>
                      </a:r>
                    </a:p>
                  </a:txBody>
                  <a:tcPr>
                    <a:solidFill>
                      <a:schemeClr val="accent1"/>
                    </a:solidFill>
                  </a:tcPr>
                </a:tc>
                <a:extLst>
                  <a:ext uri="{0D108BD9-81ED-4DB2-BD59-A6C34878D82A}">
                    <a16:rowId xmlns:a16="http://schemas.microsoft.com/office/drawing/2014/main" val="357178519"/>
                  </a:ext>
                </a:extLst>
              </a:tr>
              <a:tr h="1150386">
                <a:tc>
                  <a:txBody>
                    <a:bodyPr/>
                    <a:lstStyle/>
                    <a:p>
                      <a:r>
                        <a:rPr lang="en-IN" dirty="0"/>
                        <a:t>Positive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TP: </a:t>
                      </a:r>
                      <a:r>
                        <a:rPr lang="en-IN" b="0" i="0" dirty="0">
                          <a:solidFill>
                            <a:schemeClr val="bg1"/>
                          </a:solidFill>
                          <a:effectLst/>
                          <a:cs typeface="Futura Medium" panose="020B0602020204020303" pitchFamily="34" charset="-79"/>
                        </a:rPr>
                        <a:t>A</a:t>
                      </a:r>
                      <a:r>
                        <a:rPr lang="en-IN" b="0" i="0" dirty="0">
                          <a:solidFill>
                            <a:schemeClr val="bg1"/>
                          </a:solidFill>
                          <a:effectLst/>
                          <a:latin typeface="Futura Medium" panose="020B0602020204020303" pitchFamily="34" charset="-79"/>
                          <a:cs typeface="Futura Medium" panose="020B0602020204020303" pitchFamily="34" charset="-79"/>
                        </a:rPr>
                        <a:t>ctual Positive and predicted is also Positive</a:t>
                      </a:r>
                    </a:p>
                    <a:p>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FP: </a:t>
                      </a:r>
                      <a:r>
                        <a:rPr lang="en-IN" b="0" i="0" dirty="0">
                          <a:solidFill>
                            <a:schemeClr val="bg1"/>
                          </a:solidFill>
                          <a:effectLst/>
                          <a:cs typeface="Futura Medium" panose="020B0602020204020303" pitchFamily="34" charset="-79"/>
                        </a:rPr>
                        <a:t>A</a:t>
                      </a:r>
                      <a:r>
                        <a:rPr lang="en-IN" b="0" i="0" dirty="0">
                          <a:solidFill>
                            <a:schemeClr val="bg1"/>
                          </a:solidFill>
                          <a:effectLst/>
                          <a:latin typeface="Futura Medium" panose="020B0602020204020303" pitchFamily="34" charset="-79"/>
                          <a:cs typeface="Futura Medium" panose="020B0602020204020303" pitchFamily="34" charset="-79"/>
                        </a:rPr>
                        <a:t>ctual Negative and predicted is Positive</a:t>
                      </a:r>
                    </a:p>
                    <a:p>
                      <a:endParaRPr lang="en-IN" dirty="0"/>
                    </a:p>
                  </a:txBody>
                  <a:tcPr/>
                </a:tc>
                <a:extLst>
                  <a:ext uri="{0D108BD9-81ED-4DB2-BD59-A6C34878D82A}">
                    <a16:rowId xmlns:a16="http://schemas.microsoft.com/office/drawing/2014/main" val="1326080381"/>
                  </a:ext>
                </a:extLst>
              </a:tr>
              <a:tr h="115038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Negative</a:t>
                      </a:r>
                    </a:p>
                    <a:p>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FN: </a:t>
                      </a:r>
                      <a:r>
                        <a:rPr lang="en-IN" b="0" i="0" dirty="0">
                          <a:solidFill>
                            <a:schemeClr val="bg1"/>
                          </a:solidFill>
                          <a:effectLst/>
                          <a:cs typeface="Futura Medium" panose="020B0602020204020303" pitchFamily="34" charset="-79"/>
                        </a:rPr>
                        <a:t>A</a:t>
                      </a:r>
                      <a:r>
                        <a:rPr lang="en-IN" b="0" i="0" dirty="0">
                          <a:solidFill>
                            <a:schemeClr val="bg1"/>
                          </a:solidFill>
                          <a:effectLst/>
                          <a:latin typeface="Futura Medium" panose="020B0602020204020303" pitchFamily="34" charset="-79"/>
                          <a:cs typeface="Futura Medium" panose="020B0602020204020303" pitchFamily="34" charset="-79"/>
                        </a:rPr>
                        <a:t>ctual Positive and predicted is Negative. </a:t>
                      </a:r>
                    </a:p>
                    <a:p>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TN: </a:t>
                      </a:r>
                      <a:r>
                        <a:rPr lang="en-IN" b="0" i="0" dirty="0">
                          <a:solidFill>
                            <a:schemeClr val="bg1"/>
                          </a:solidFill>
                          <a:effectLst/>
                          <a:cs typeface="Futura Medium" panose="020B0602020204020303" pitchFamily="34" charset="-79"/>
                        </a:rPr>
                        <a:t>A</a:t>
                      </a:r>
                      <a:r>
                        <a:rPr lang="en-IN" b="0" i="0" dirty="0">
                          <a:solidFill>
                            <a:schemeClr val="bg1"/>
                          </a:solidFill>
                          <a:effectLst/>
                          <a:latin typeface="Futura Medium" panose="020B0602020204020303" pitchFamily="34" charset="-79"/>
                          <a:cs typeface="Futura Medium" panose="020B0602020204020303" pitchFamily="34" charset="-79"/>
                        </a:rPr>
                        <a:t>ctual Negative and predicted is also Negative. </a:t>
                      </a:r>
                    </a:p>
                    <a:p>
                      <a:endParaRPr lang="en-IN" dirty="0"/>
                    </a:p>
                  </a:txBody>
                  <a:tcPr/>
                </a:tc>
                <a:extLst>
                  <a:ext uri="{0D108BD9-81ED-4DB2-BD59-A6C34878D82A}">
                    <a16:rowId xmlns:a16="http://schemas.microsoft.com/office/drawing/2014/main" val="3623992172"/>
                  </a:ext>
                </a:extLst>
              </a:tr>
            </a:tbl>
          </a:graphicData>
        </a:graphic>
      </p:graphicFrame>
      <p:pic>
        <p:nvPicPr>
          <p:cNvPr id="6" name="Picture 5">
            <a:extLst>
              <a:ext uri="{FF2B5EF4-FFF2-40B4-BE49-F238E27FC236}">
                <a16:creationId xmlns:a16="http://schemas.microsoft.com/office/drawing/2014/main" id="{ED773036-A036-2CA4-A4B0-A99B8FADFFFE}"/>
              </a:ext>
            </a:extLst>
          </p:cNvPr>
          <p:cNvPicPr>
            <a:picLocks noChangeAspect="1"/>
          </p:cNvPicPr>
          <p:nvPr/>
        </p:nvPicPr>
        <p:blipFill>
          <a:blip r:embed="rId2"/>
          <a:stretch>
            <a:fillRect/>
          </a:stretch>
        </p:blipFill>
        <p:spPr>
          <a:xfrm>
            <a:off x="9860036" y="373224"/>
            <a:ext cx="2038418" cy="2528596"/>
          </a:xfrm>
          <a:prstGeom prst="rect">
            <a:avLst/>
          </a:prstGeom>
        </p:spPr>
      </p:pic>
    </p:spTree>
    <p:extLst>
      <p:ext uri="{BB962C8B-B14F-4D97-AF65-F5344CB8AC3E}">
        <p14:creationId xmlns:p14="http://schemas.microsoft.com/office/powerpoint/2010/main" val="3798864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9A6D26-9078-B51E-9C49-0D34CF135812}"/>
              </a:ext>
            </a:extLst>
          </p:cNvPr>
          <p:cNvSpPr>
            <a:spLocks noGrp="1"/>
          </p:cNvSpPr>
          <p:nvPr>
            <p:ph idx="1"/>
          </p:nvPr>
        </p:nvSpPr>
        <p:spPr>
          <a:xfrm>
            <a:off x="913795" y="177282"/>
            <a:ext cx="10254948" cy="5613919"/>
          </a:xfrm>
        </p:spPr>
        <p:txBody>
          <a:bodyPr>
            <a:normAutofit/>
          </a:bodyPr>
          <a:lstStyle/>
          <a:p>
            <a:pPr algn="l"/>
            <a:r>
              <a:rPr lang="en-IN" sz="2000" b="0" i="0" dirty="0">
                <a:solidFill>
                  <a:schemeClr val="tx1"/>
                </a:solidFill>
                <a:effectLst/>
                <a:latin typeface="Futura Medium" panose="020B0602020204020303" pitchFamily="34" charset="-79"/>
                <a:cs typeface="Futura Medium" panose="020B0602020204020303" pitchFamily="34" charset="-79"/>
              </a:rPr>
              <a:t>The following 4 are the basic terminology which will help us in determining the metrics we look for.</a:t>
            </a:r>
          </a:p>
          <a:p>
            <a:pPr lvl="1">
              <a:buFont typeface="Wingdings" panose="05000000000000000000" pitchFamily="2" charset="2"/>
              <a:buChar char="q"/>
            </a:pPr>
            <a:r>
              <a:rPr lang="en-IN" b="1" i="0" dirty="0">
                <a:solidFill>
                  <a:schemeClr val="tx1"/>
                </a:solidFill>
                <a:effectLst/>
                <a:latin typeface="FUTURA MEDIUM" panose="020B0602020204020303" pitchFamily="34" charset="-79"/>
                <a:cs typeface="FUTURA MEDIUM" panose="020B0602020204020303" pitchFamily="34" charset="-79"/>
              </a:rPr>
              <a:t>True Positives (TP)</a:t>
            </a:r>
            <a:r>
              <a:rPr lang="en-IN" b="0" i="0" dirty="0">
                <a:solidFill>
                  <a:schemeClr val="tx1"/>
                </a:solidFill>
                <a:effectLst/>
                <a:latin typeface="Futura Medium" panose="020B0602020204020303" pitchFamily="34" charset="-79"/>
                <a:cs typeface="Futura Medium" panose="020B0602020204020303" pitchFamily="34" charset="-79"/>
              </a:rPr>
              <a:t>: When the actual value is Positive and predicted is also Positive. </a:t>
            </a:r>
          </a:p>
          <a:p>
            <a:pPr lvl="1">
              <a:buFont typeface="Wingdings" panose="05000000000000000000" pitchFamily="2" charset="2"/>
              <a:buChar char="q"/>
            </a:pPr>
            <a:r>
              <a:rPr lang="en-IN" b="1" i="0" dirty="0">
                <a:solidFill>
                  <a:schemeClr val="tx1"/>
                </a:solidFill>
                <a:effectLst/>
                <a:latin typeface="FUTURA MEDIUM" panose="020B0602020204020303" pitchFamily="34" charset="-79"/>
                <a:cs typeface="FUTURA MEDIUM" panose="020B0602020204020303" pitchFamily="34" charset="-79"/>
              </a:rPr>
              <a:t>True Negatives (TN)</a:t>
            </a:r>
            <a:r>
              <a:rPr lang="en-IN" b="0" i="0" dirty="0">
                <a:solidFill>
                  <a:schemeClr val="tx1"/>
                </a:solidFill>
                <a:effectLst/>
                <a:latin typeface="Futura Medium" panose="020B0602020204020303" pitchFamily="34" charset="-79"/>
                <a:cs typeface="Futura Medium" panose="020B0602020204020303" pitchFamily="34" charset="-79"/>
              </a:rPr>
              <a:t>: When the actual value is Negative and prediction is also Negative.    </a:t>
            </a:r>
          </a:p>
          <a:p>
            <a:pPr lvl="1">
              <a:buFont typeface="Wingdings" panose="05000000000000000000" pitchFamily="2" charset="2"/>
              <a:buChar char="q"/>
            </a:pPr>
            <a:r>
              <a:rPr lang="en-IN" b="1" i="0" dirty="0">
                <a:solidFill>
                  <a:schemeClr val="tx1"/>
                </a:solidFill>
                <a:effectLst/>
                <a:latin typeface="FUTURA MEDIUM" panose="020B0602020204020303" pitchFamily="34" charset="-79"/>
                <a:cs typeface="FUTURA MEDIUM" panose="020B0602020204020303" pitchFamily="34" charset="-79"/>
              </a:rPr>
              <a:t>False Positives (FP)</a:t>
            </a:r>
            <a:r>
              <a:rPr lang="en-IN" b="0" i="0" dirty="0">
                <a:solidFill>
                  <a:schemeClr val="tx1"/>
                </a:solidFill>
                <a:effectLst/>
                <a:latin typeface="Futura Medium" panose="020B0602020204020303" pitchFamily="34" charset="-79"/>
                <a:cs typeface="Futura Medium" panose="020B0602020204020303" pitchFamily="34" charset="-79"/>
              </a:rPr>
              <a:t>: When the actual is Negative, but prediction is Positive. Type 1 error.</a:t>
            </a:r>
          </a:p>
          <a:p>
            <a:pPr lvl="1">
              <a:buFont typeface="Wingdings" panose="05000000000000000000" pitchFamily="2" charset="2"/>
              <a:buChar char="q"/>
            </a:pPr>
            <a:r>
              <a:rPr lang="en-IN" b="1" i="0" dirty="0">
                <a:solidFill>
                  <a:schemeClr val="tx1"/>
                </a:solidFill>
                <a:effectLst/>
                <a:latin typeface="FUTURA MEDIUM" panose="020B0602020204020303" pitchFamily="34" charset="-79"/>
                <a:cs typeface="FUTURA MEDIUM" panose="020B0602020204020303" pitchFamily="34" charset="-79"/>
              </a:rPr>
              <a:t>False Negatives (FN)</a:t>
            </a:r>
            <a:r>
              <a:rPr lang="en-IN" b="0" i="0" dirty="0">
                <a:solidFill>
                  <a:schemeClr val="tx1"/>
                </a:solidFill>
                <a:effectLst/>
                <a:latin typeface="Futura Medium" panose="020B0602020204020303" pitchFamily="34" charset="-79"/>
                <a:cs typeface="Futura Medium" panose="020B0602020204020303" pitchFamily="34" charset="-79"/>
              </a:rPr>
              <a:t>: When the actual is Positive, but the prediction is Negative. Type 2 error.</a:t>
            </a:r>
            <a:endParaRPr lang="en-US" dirty="0">
              <a:solidFill>
                <a:schemeClr val="tx1"/>
              </a:solidFill>
              <a:latin typeface="Futura Medium" panose="020B0602020204020303" pitchFamily="34" charset="-79"/>
              <a:cs typeface="Futura Medium" panose="020B0602020204020303" pitchFamily="34" charset="-79"/>
            </a:endParaRPr>
          </a:p>
        </p:txBody>
      </p:sp>
      <p:graphicFrame>
        <p:nvGraphicFramePr>
          <p:cNvPr id="5" name="Table 4">
            <a:extLst>
              <a:ext uri="{FF2B5EF4-FFF2-40B4-BE49-F238E27FC236}">
                <a16:creationId xmlns:a16="http://schemas.microsoft.com/office/drawing/2014/main" id="{D8AD265D-F02B-B2D7-BF89-D7D48AC05F36}"/>
              </a:ext>
            </a:extLst>
          </p:cNvPr>
          <p:cNvGraphicFramePr>
            <a:graphicFrameLocks noGrp="1"/>
          </p:cNvGraphicFramePr>
          <p:nvPr>
            <p:extLst>
              <p:ext uri="{D42A27DB-BD31-4B8C-83A1-F6EECF244321}">
                <p14:modId xmlns:p14="http://schemas.microsoft.com/office/powerpoint/2010/main" val="270544777"/>
              </p:ext>
            </p:extLst>
          </p:nvPr>
        </p:nvGraphicFramePr>
        <p:xfrm>
          <a:off x="2239347" y="3004457"/>
          <a:ext cx="7277877" cy="3676260"/>
        </p:xfrm>
        <a:graphic>
          <a:graphicData uri="http://schemas.openxmlformats.org/drawingml/2006/table">
            <a:tbl>
              <a:tblPr firstRow="1" bandRow="1">
                <a:tableStyleId>{5C22544A-7EE6-4342-B048-85BDC9FD1C3A}</a:tableStyleId>
              </a:tblPr>
              <a:tblGrid>
                <a:gridCol w="2425959">
                  <a:extLst>
                    <a:ext uri="{9D8B030D-6E8A-4147-A177-3AD203B41FA5}">
                      <a16:colId xmlns:a16="http://schemas.microsoft.com/office/drawing/2014/main" val="1511657710"/>
                    </a:ext>
                  </a:extLst>
                </a:gridCol>
                <a:gridCol w="2425959">
                  <a:extLst>
                    <a:ext uri="{9D8B030D-6E8A-4147-A177-3AD203B41FA5}">
                      <a16:colId xmlns:a16="http://schemas.microsoft.com/office/drawing/2014/main" val="1464108214"/>
                    </a:ext>
                  </a:extLst>
                </a:gridCol>
                <a:gridCol w="2425959">
                  <a:extLst>
                    <a:ext uri="{9D8B030D-6E8A-4147-A177-3AD203B41FA5}">
                      <a16:colId xmlns:a16="http://schemas.microsoft.com/office/drawing/2014/main" val="2321958370"/>
                    </a:ext>
                  </a:extLst>
                </a:gridCol>
              </a:tblGrid>
              <a:tr h="571967">
                <a:tc rowSpan="2">
                  <a:txBody>
                    <a:bodyPr/>
                    <a:lstStyle/>
                    <a:p>
                      <a:r>
                        <a:rPr lang="en-IN" dirty="0"/>
                        <a:t>Predicted</a:t>
                      </a:r>
                    </a:p>
                  </a:txBody>
                  <a:tcPr/>
                </a:tc>
                <a:tc gridSpan="2">
                  <a:txBody>
                    <a:bodyPr/>
                    <a:lstStyle/>
                    <a:p>
                      <a:r>
                        <a:rPr lang="en-IN" dirty="0"/>
                        <a:t>Actual Status</a:t>
                      </a:r>
                    </a:p>
                  </a:txBody>
                  <a:tcPr>
                    <a:solidFill>
                      <a:schemeClr val="accent1"/>
                    </a:solidFill>
                  </a:tcPr>
                </a:tc>
                <a:tc hMerge="1">
                  <a:txBody>
                    <a:bodyPr/>
                    <a:lstStyle/>
                    <a:p>
                      <a:endParaRPr lang="en-IN" dirty="0"/>
                    </a:p>
                  </a:txBody>
                  <a:tcPr/>
                </a:tc>
                <a:extLst>
                  <a:ext uri="{0D108BD9-81ED-4DB2-BD59-A6C34878D82A}">
                    <a16:rowId xmlns:a16="http://schemas.microsoft.com/office/drawing/2014/main" val="3504639253"/>
                  </a:ext>
                </a:extLst>
              </a:tr>
              <a:tr h="571967">
                <a:tc vMerge="1">
                  <a:txBody>
                    <a:bodyPr/>
                    <a:lstStyle/>
                    <a:p>
                      <a:endParaRPr lang="en-IN" dirty="0"/>
                    </a:p>
                  </a:txBody>
                  <a:tcPr/>
                </a:tc>
                <a:tc>
                  <a:txBody>
                    <a:bodyPr/>
                    <a:lstStyle/>
                    <a:p>
                      <a:r>
                        <a:rPr lang="en-IN" b="1" dirty="0">
                          <a:solidFill>
                            <a:schemeClr val="tx1"/>
                          </a:solidFill>
                        </a:rPr>
                        <a:t>Positive</a:t>
                      </a:r>
                    </a:p>
                  </a:txBody>
                  <a:tcPr>
                    <a:solidFill>
                      <a:schemeClr val="accent1"/>
                    </a:solidFill>
                  </a:tcPr>
                </a:tc>
                <a:tc>
                  <a:txBody>
                    <a:bodyPr/>
                    <a:lstStyle/>
                    <a:p>
                      <a:r>
                        <a:rPr lang="en-IN" dirty="0"/>
                        <a:t> </a:t>
                      </a:r>
                      <a:r>
                        <a:rPr lang="en-IN" dirty="0">
                          <a:solidFill>
                            <a:schemeClr val="tx1"/>
                          </a:solidFill>
                        </a:rPr>
                        <a:t>Negative</a:t>
                      </a:r>
                    </a:p>
                  </a:txBody>
                  <a:tcPr>
                    <a:solidFill>
                      <a:schemeClr val="accent1"/>
                    </a:solidFill>
                  </a:tcPr>
                </a:tc>
                <a:extLst>
                  <a:ext uri="{0D108BD9-81ED-4DB2-BD59-A6C34878D82A}">
                    <a16:rowId xmlns:a16="http://schemas.microsoft.com/office/drawing/2014/main" val="357178519"/>
                  </a:ext>
                </a:extLst>
              </a:tr>
              <a:tr h="1266163">
                <a:tc>
                  <a:txBody>
                    <a:bodyPr/>
                    <a:lstStyle/>
                    <a:p>
                      <a:r>
                        <a:rPr lang="en-IN" dirty="0"/>
                        <a:t>Positive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TP: </a:t>
                      </a:r>
                      <a:r>
                        <a:rPr lang="en-IN" b="0" i="0" dirty="0">
                          <a:solidFill>
                            <a:schemeClr val="bg1"/>
                          </a:solidFill>
                          <a:effectLst/>
                          <a:cs typeface="Futura Medium" panose="020B0602020204020303" pitchFamily="34" charset="-79"/>
                        </a:rPr>
                        <a:t>A</a:t>
                      </a:r>
                      <a:r>
                        <a:rPr lang="en-IN" b="0" i="0" dirty="0">
                          <a:solidFill>
                            <a:schemeClr val="bg1"/>
                          </a:solidFill>
                          <a:effectLst/>
                          <a:latin typeface="Futura Medium" panose="020B0602020204020303" pitchFamily="34" charset="-79"/>
                          <a:cs typeface="Futura Medium" panose="020B0602020204020303" pitchFamily="34" charset="-79"/>
                        </a:rPr>
                        <a:t>ctual Positive and predicted is also Positive</a:t>
                      </a:r>
                    </a:p>
                    <a:p>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FP: </a:t>
                      </a:r>
                      <a:r>
                        <a:rPr lang="en-IN" b="0" i="0" dirty="0">
                          <a:solidFill>
                            <a:schemeClr val="bg1"/>
                          </a:solidFill>
                          <a:effectLst/>
                          <a:cs typeface="Futura Medium" panose="020B0602020204020303" pitchFamily="34" charset="-79"/>
                        </a:rPr>
                        <a:t>A</a:t>
                      </a:r>
                      <a:r>
                        <a:rPr lang="en-IN" b="0" i="0" dirty="0">
                          <a:solidFill>
                            <a:schemeClr val="bg1"/>
                          </a:solidFill>
                          <a:effectLst/>
                          <a:latin typeface="Futura Medium" panose="020B0602020204020303" pitchFamily="34" charset="-79"/>
                          <a:cs typeface="Futura Medium" panose="020B0602020204020303" pitchFamily="34" charset="-79"/>
                        </a:rPr>
                        <a:t>ctual Negative and predicted is Positive</a:t>
                      </a:r>
                    </a:p>
                    <a:p>
                      <a:endParaRPr lang="en-IN" dirty="0"/>
                    </a:p>
                  </a:txBody>
                  <a:tcPr/>
                </a:tc>
                <a:extLst>
                  <a:ext uri="{0D108BD9-81ED-4DB2-BD59-A6C34878D82A}">
                    <a16:rowId xmlns:a16="http://schemas.microsoft.com/office/drawing/2014/main" val="1326080381"/>
                  </a:ext>
                </a:extLst>
              </a:tr>
              <a:tr h="126616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Negative</a:t>
                      </a:r>
                    </a:p>
                    <a:p>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FN: </a:t>
                      </a:r>
                      <a:r>
                        <a:rPr lang="en-IN" b="0" i="0" dirty="0">
                          <a:solidFill>
                            <a:schemeClr val="bg1"/>
                          </a:solidFill>
                          <a:effectLst/>
                          <a:cs typeface="Futura Medium" panose="020B0602020204020303" pitchFamily="34" charset="-79"/>
                        </a:rPr>
                        <a:t>A</a:t>
                      </a:r>
                      <a:r>
                        <a:rPr lang="en-IN" b="0" i="0" dirty="0">
                          <a:solidFill>
                            <a:schemeClr val="bg1"/>
                          </a:solidFill>
                          <a:effectLst/>
                          <a:latin typeface="Futura Medium" panose="020B0602020204020303" pitchFamily="34" charset="-79"/>
                          <a:cs typeface="Futura Medium" panose="020B0602020204020303" pitchFamily="34" charset="-79"/>
                        </a:rPr>
                        <a:t>ctual Positive and predicted is Negative. </a:t>
                      </a:r>
                    </a:p>
                    <a:p>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TN: </a:t>
                      </a:r>
                      <a:r>
                        <a:rPr lang="en-IN" b="0" i="0" dirty="0">
                          <a:solidFill>
                            <a:schemeClr val="bg1"/>
                          </a:solidFill>
                          <a:effectLst/>
                          <a:cs typeface="Futura Medium" panose="020B0602020204020303" pitchFamily="34" charset="-79"/>
                        </a:rPr>
                        <a:t>A</a:t>
                      </a:r>
                      <a:r>
                        <a:rPr lang="en-IN" b="0" i="0" dirty="0">
                          <a:solidFill>
                            <a:schemeClr val="bg1"/>
                          </a:solidFill>
                          <a:effectLst/>
                          <a:latin typeface="Futura Medium" panose="020B0602020204020303" pitchFamily="34" charset="-79"/>
                          <a:cs typeface="Futura Medium" panose="020B0602020204020303" pitchFamily="34" charset="-79"/>
                        </a:rPr>
                        <a:t>ctual Negative and predicted is also Negative. </a:t>
                      </a:r>
                    </a:p>
                    <a:p>
                      <a:endParaRPr lang="en-IN" dirty="0"/>
                    </a:p>
                  </a:txBody>
                  <a:tcPr/>
                </a:tc>
                <a:extLst>
                  <a:ext uri="{0D108BD9-81ED-4DB2-BD59-A6C34878D82A}">
                    <a16:rowId xmlns:a16="http://schemas.microsoft.com/office/drawing/2014/main" val="3623992172"/>
                  </a:ext>
                </a:extLst>
              </a:tr>
            </a:tbl>
          </a:graphicData>
        </a:graphic>
      </p:graphicFrame>
      <p:pic>
        <p:nvPicPr>
          <p:cNvPr id="9" name="Picture 8" descr="Graphical user interface, text, application">
            <a:extLst>
              <a:ext uri="{FF2B5EF4-FFF2-40B4-BE49-F238E27FC236}">
                <a16:creationId xmlns:a16="http://schemas.microsoft.com/office/drawing/2014/main" id="{48F312A9-946F-F08B-B261-CE1A1A646973}"/>
              </a:ext>
            </a:extLst>
          </p:cNvPr>
          <p:cNvPicPr>
            <a:picLocks noChangeAspect="1"/>
          </p:cNvPicPr>
          <p:nvPr/>
        </p:nvPicPr>
        <p:blipFill>
          <a:blip r:embed="rId2"/>
          <a:stretch>
            <a:fillRect/>
          </a:stretch>
        </p:blipFill>
        <p:spPr>
          <a:xfrm>
            <a:off x="2239346" y="3004457"/>
            <a:ext cx="7277877" cy="3676261"/>
          </a:xfrm>
          <a:prstGeom prst="rect">
            <a:avLst/>
          </a:prstGeom>
        </p:spPr>
      </p:pic>
    </p:spTree>
    <p:extLst>
      <p:ext uri="{BB962C8B-B14F-4D97-AF65-F5344CB8AC3E}">
        <p14:creationId xmlns:p14="http://schemas.microsoft.com/office/powerpoint/2010/main" val="270393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B0611-21EB-1F84-F5E3-4011360BB3E0}"/>
              </a:ext>
            </a:extLst>
          </p:cNvPr>
          <p:cNvSpPr>
            <a:spLocks noGrp="1"/>
          </p:cNvSpPr>
          <p:nvPr>
            <p:ph type="title"/>
          </p:nvPr>
        </p:nvSpPr>
        <p:spPr>
          <a:xfrm>
            <a:off x="913795" y="292360"/>
            <a:ext cx="10353762" cy="687354"/>
          </a:xfrm>
        </p:spPr>
        <p:txBody>
          <a:bodyPr>
            <a:normAutofit fontScale="90000"/>
          </a:bodyPr>
          <a:lstStyle/>
          <a:p>
            <a:r>
              <a:rPr lang="en-IN" dirty="0"/>
              <a:t>Sensitivity and Specificity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D6E660-2466-F24F-249C-7F73D5446F52}"/>
                  </a:ext>
                </a:extLst>
              </p:cNvPr>
              <p:cNvSpPr>
                <a:spLocks noGrp="1"/>
              </p:cNvSpPr>
              <p:nvPr>
                <p:ph idx="1"/>
              </p:nvPr>
            </p:nvSpPr>
            <p:spPr>
              <a:xfrm>
                <a:off x="913795" y="979714"/>
                <a:ext cx="10353762" cy="5682343"/>
              </a:xfrm>
            </p:spPr>
            <p:txBody>
              <a:bodyPr/>
              <a:lstStyle/>
              <a:p>
                <a:r>
                  <a:rPr lang="en-US" dirty="0"/>
                  <a:t>Sensitivity is the ability of the test to correctly identify the positive cases. It is the probability that a test result is positive given that the individual is positive.</a:t>
                </a:r>
              </a:p>
              <a:p>
                <a:pPr marL="36900" indent="0" algn="ctr">
                  <a:buNone/>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𝑆𝑒𝑛𝑠𝑖𝑡𝑖𝑣𝑖𝑡𝑦</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𝑇𝑟𝑢𝑒</m:t>
                          </m:r>
                          <m:r>
                            <a:rPr lang="en-IN" b="0" i="1" smtClean="0">
                              <a:latin typeface="Cambria Math" panose="02040503050406030204" pitchFamily="18" charset="0"/>
                            </a:rPr>
                            <m:t> </m:t>
                          </m:r>
                          <m:r>
                            <a:rPr lang="en-IN" b="0" i="1" smtClean="0">
                              <a:latin typeface="Cambria Math" panose="02040503050406030204" pitchFamily="18" charset="0"/>
                            </a:rPr>
                            <m:t>𝑃𝑜𝑠𝑖𝑡𝑖𝑣𝑒</m:t>
                          </m:r>
                        </m:num>
                        <m:den>
                          <m:r>
                            <a:rPr lang="en-IN" b="0" i="1" smtClean="0">
                              <a:latin typeface="Cambria Math" panose="02040503050406030204" pitchFamily="18" charset="0"/>
                            </a:rPr>
                            <m:t>𝑇𝑜𝑡𝑎𝑙</m:t>
                          </m:r>
                          <m:r>
                            <a:rPr lang="en-IN" b="0" i="1" smtClean="0">
                              <a:latin typeface="Cambria Math" panose="02040503050406030204" pitchFamily="18" charset="0"/>
                            </a:rPr>
                            <m:t> </m:t>
                          </m:r>
                          <m:r>
                            <a:rPr lang="en-IN" b="0" i="1" smtClean="0">
                              <a:latin typeface="Cambria Math" panose="02040503050406030204" pitchFamily="18" charset="0"/>
                            </a:rPr>
                            <m:t>𝑃𝑜𝑠𝑖𝑡𝑖𝑣𝑒</m:t>
                          </m:r>
                        </m:den>
                      </m:f>
                    </m:oMath>
                  </m:oMathPara>
                </a14:m>
                <a:endParaRPr lang="en-IN" dirty="0"/>
              </a:p>
              <a:p>
                <a:pPr marL="2483000" lvl="7" indent="0">
                  <a:buNone/>
                </a:pPr>
                <a:r>
                  <a:rPr lang="en-IN" sz="2000" dirty="0"/>
                  <a:t>                                    = </a:t>
                </a:r>
                <a14:m>
                  <m:oMath xmlns:m="http://schemas.openxmlformats.org/officeDocument/2006/math">
                    <m:f>
                      <m:fPr>
                        <m:ctrlPr>
                          <a:rPr lang="en-IN" sz="2000" i="1" smtClean="0">
                            <a:latin typeface="Cambria Math" panose="02040503050406030204" pitchFamily="18" charset="0"/>
                          </a:rPr>
                        </m:ctrlPr>
                      </m:fPr>
                      <m:num>
                        <m:r>
                          <a:rPr lang="en-IN" sz="2000" b="0" i="1" smtClean="0">
                            <a:latin typeface="Cambria Math" panose="02040503050406030204" pitchFamily="18" charset="0"/>
                          </a:rPr>
                          <m:t>𝑇𝑟𝑢𝑒</m:t>
                        </m:r>
                        <m:r>
                          <a:rPr lang="en-IN" sz="2000" b="0" i="1" smtClean="0">
                            <a:latin typeface="Cambria Math" panose="02040503050406030204" pitchFamily="18" charset="0"/>
                          </a:rPr>
                          <m:t> </m:t>
                        </m:r>
                        <m:r>
                          <a:rPr lang="en-IN" sz="2000" b="0" i="1" smtClean="0">
                            <a:latin typeface="Cambria Math" panose="02040503050406030204" pitchFamily="18" charset="0"/>
                          </a:rPr>
                          <m:t>𝑃𝑜𝑠𝑖𝑡𝑖𝑣𝑒</m:t>
                        </m:r>
                      </m:num>
                      <m:den>
                        <m:r>
                          <a:rPr lang="en-IN" sz="2000" b="0" i="1" smtClean="0">
                            <a:latin typeface="Cambria Math" panose="02040503050406030204" pitchFamily="18" charset="0"/>
                          </a:rPr>
                          <m:t>𝑇𝑟𝑢𝑒</m:t>
                        </m:r>
                        <m:r>
                          <a:rPr lang="en-IN" sz="2000" b="0" i="1" smtClean="0">
                            <a:latin typeface="Cambria Math" panose="02040503050406030204" pitchFamily="18" charset="0"/>
                          </a:rPr>
                          <m:t> </m:t>
                        </m:r>
                        <m:r>
                          <a:rPr lang="en-IN" sz="2000" b="0" i="1" smtClean="0">
                            <a:latin typeface="Cambria Math" panose="02040503050406030204" pitchFamily="18" charset="0"/>
                          </a:rPr>
                          <m:t>𝑃𝑜𝑠𝑖𝑡𝑖𝑣𝑒</m:t>
                        </m:r>
                        <m:r>
                          <a:rPr lang="en-IN" sz="2000" b="0" i="1" smtClean="0">
                            <a:latin typeface="Cambria Math" panose="02040503050406030204" pitchFamily="18" charset="0"/>
                          </a:rPr>
                          <m:t>+</m:t>
                        </m:r>
                        <m:r>
                          <a:rPr lang="en-IN" sz="2000" b="0" i="1" smtClean="0">
                            <a:latin typeface="Cambria Math" panose="02040503050406030204" pitchFamily="18" charset="0"/>
                          </a:rPr>
                          <m:t>𝐹𝑎𝑙𝑠𝑒</m:t>
                        </m:r>
                        <m:r>
                          <a:rPr lang="en-IN" sz="2000" b="0" i="1" smtClean="0">
                            <a:latin typeface="Cambria Math" panose="02040503050406030204" pitchFamily="18" charset="0"/>
                          </a:rPr>
                          <m:t> </m:t>
                        </m:r>
                        <m:r>
                          <a:rPr lang="en-IN" sz="2000" b="0" i="1" smtClean="0">
                            <a:latin typeface="Cambria Math" panose="02040503050406030204" pitchFamily="18" charset="0"/>
                          </a:rPr>
                          <m:t>𝑁𝑒𝑔𝑎𝑡𝑖𝑣𝑒</m:t>
                        </m:r>
                      </m:den>
                    </m:f>
                  </m:oMath>
                </a14:m>
                <a:r>
                  <a:rPr lang="en-IN" sz="2000" b="0" dirty="0"/>
                  <a:t>   </a:t>
                </a:r>
              </a:p>
              <a:p>
                <a:pPr marL="2483000" lvl="7" indent="0">
                  <a:buNone/>
                </a:pPr>
                <a:r>
                  <a:rPr lang="en-IN" sz="2000" dirty="0"/>
                  <a:t>                                    = </a:t>
                </a:r>
                <a14:m>
                  <m:oMath xmlns:m="http://schemas.openxmlformats.org/officeDocument/2006/math">
                    <m:f>
                      <m:fPr>
                        <m:ctrlPr>
                          <a:rPr lang="en-IN" sz="2000" i="1" smtClean="0">
                            <a:latin typeface="Cambria Math" panose="02040503050406030204" pitchFamily="18" charset="0"/>
                          </a:rPr>
                        </m:ctrlPr>
                      </m:fPr>
                      <m:num>
                        <m:r>
                          <a:rPr lang="en-IN" sz="2000" b="0" i="1" smtClean="0">
                            <a:latin typeface="Cambria Math" panose="02040503050406030204" pitchFamily="18" charset="0"/>
                          </a:rPr>
                          <m:t>𝑇𝑃</m:t>
                        </m:r>
                      </m:num>
                      <m:den>
                        <m:r>
                          <a:rPr lang="en-IN" sz="2000" b="0" i="1" smtClean="0">
                            <a:latin typeface="Cambria Math" panose="02040503050406030204" pitchFamily="18" charset="0"/>
                          </a:rPr>
                          <m:t>𝑇𝑃</m:t>
                        </m:r>
                        <m:r>
                          <a:rPr lang="en-IN" sz="2000" b="0" i="1" smtClean="0">
                            <a:latin typeface="Cambria Math" panose="02040503050406030204" pitchFamily="18" charset="0"/>
                          </a:rPr>
                          <m:t>+</m:t>
                        </m:r>
                        <m:r>
                          <a:rPr lang="en-IN" sz="2000" b="0" i="1" smtClean="0">
                            <a:latin typeface="Cambria Math" panose="02040503050406030204" pitchFamily="18" charset="0"/>
                          </a:rPr>
                          <m:t>𝐹𝑁</m:t>
                        </m:r>
                      </m:den>
                    </m:f>
                  </m:oMath>
                </a14:m>
                <a:r>
                  <a:rPr lang="en-IN" sz="2000" b="0" dirty="0"/>
                  <a:t>   </a:t>
                </a:r>
                <a:r>
                  <a:rPr lang="en-IN" sz="2000" i="0" dirty="0">
                    <a:latin typeface="Cambria Math" panose="02040503050406030204" pitchFamily="18" charset="0"/>
                  </a:rPr>
                  <a:t>                                            </a:t>
                </a:r>
                <a:endParaRPr lang="en-US" dirty="0"/>
              </a:p>
              <a:p>
                <a:r>
                  <a:rPr lang="en-US" dirty="0"/>
                  <a:t>Specificity is the ability of the test to correctly identify the negative cases. It is the probability that a test result is negative given that the individual is negative.</a:t>
                </a:r>
              </a:p>
              <a:p>
                <a:pPr marL="36900" indent="0" algn="ctr">
                  <a:buNone/>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𝑆𝑝𝑒𝑐𝑖𝑓𝑖𝑐𝑖𝑡𝑦</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𝑇𝑟𝑢𝑒</m:t>
                          </m:r>
                          <m:r>
                            <a:rPr lang="en-IN" b="0" i="1" smtClean="0">
                              <a:latin typeface="Cambria Math" panose="02040503050406030204" pitchFamily="18" charset="0"/>
                            </a:rPr>
                            <m:t> </m:t>
                          </m:r>
                          <m:r>
                            <a:rPr lang="en-IN" b="0" i="1" smtClean="0">
                              <a:latin typeface="Cambria Math" panose="02040503050406030204" pitchFamily="18" charset="0"/>
                            </a:rPr>
                            <m:t>𝑁𝑒𝑔𝑎𝑡𝑖𝑣𝑒</m:t>
                          </m:r>
                        </m:num>
                        <m:den>
                          <m:r>
                            <a:rPr lang="en-IN" b="0" i="1" smtClean="0">
                              <a:latin typeface="Cambria Math" panose="02040503050406030204" pitchFamily="18" charset="0"/>
                            </a:rPr>
                            <m:t>𝑇𝑜𝑡𝑎𝑙</m:t>
                          </m:r>
                          <m:r>
                            <a:rPr lang="en-IN" b="0" i="1" smtClean="0">
                              <a:latin typeface="Cambria Math" panose="02040503050406030204" pitchFamily="18" charset="0"/>
                            </a:rPr>
                            <m:t> </m:t>
                          </m:r>
                          <m:r>
                            <a:rPr lang="en-IN" b="0" i="1" smtClean="0">
                              <a:latin typeface="Cambria Math" panose="02040503050406030204" pitchFamily="18" charset="0"/>
                            </a:rPr>
                            <m:t>𝑁𝑒𝑔𝑎𝑡𝑖𝑣𝑒</m:t>
                          </m:r>
                        </m:den>
                      </m:f>
                    </m:oMath>
                  </m:oMathPara>
                </a14:m>
                <a:endParaRPr lang="en-IN" dirty="0"/>
              </a:p>
              <a:p>
                <a:pPr marL="2483000" lvl="7" indent="0">
                  <a:buNone/>
                </a:pPr>
                <a:r>
                  <a:rPr lang="en-IN" sz="2000" dirty="0"/>
                  <a:t>                                    = </a:t>
                </a:r>
                <a14:m>
                  <m:oMath xmlns:m="http://schemas.openxmlformats.org/officeDocument/2006/math">
                    <m:f>
                      <m:fPr>
                        <m:ctrlPr>
                          <a:rPr lang="en-IN" sz="2000" i="1" smtClean="0">
                            <a:latin typeface="Cambria Math" panose="02040503050406030204" pitchFamily="18" charset="0"/>
                          </a:rPr>
                        </m:ctrlPr>
                      </m:fPr>
                      <m:num>
                        <m:r>
                          <a:rPr lang="en-IN" sz="2000" b="0" i="1" smtClean="0">
                            <a:latin typeface="Cambria Math" panose="02040503050406030204" pitchFamily="18" charset="0"/>
                          </a:rPr>
                          <m:t>𝑇𝑟𝑢𝑒</m:t>
                        </m:r>
                        <m:r>
                          <a:rPr lang="en-IN" sz="2000" b="0" i="1" smtClean="0">
                            <a:latin typeface="Cambria Math" panose="02040503050406030204" pitchFamily="18" charset="0"/>
                          </a:rPr>
                          <m:t> </m:t>
                        </m:r>
                        <m:r>
                          <a:rPr lang="en-IN" sz="2000" b="0" i="1" smtClean="0">
                            <a:latin typeface="Cambria Math" panose="02040503050406030204" pitchFamily="18" charset="0"/>
                          </a:rPr>
                          <m:t>𝑁𝑒𝑔𝑎𝑡𝑖𝑣𝑒</m:t>
                        </m:r>
                      </m:num>
                      <m:den>
                        <m:r>
                          <a:rPr lang="en-IN" sz="2000" b="0" i="1" smtClean="0">
                            <a:latin typeface="Cambria Math" panose="02040503050406030204" pitchFamily="18" charset="0"/>
                          </a:rPr>
                          <m:t>𝐹𝑎𝑙𝑠𝑒</m:t>
                        </m:r>
                        <m:r>
                          <a:rPr lang="en-IN" sz="2000" b="0" i="1" smtClean="0">
                            <a:latin typeface="Cambria Math" panose="02040503050406030204" pitchFamily="18" charset="0"/>
                          </a:rPr>
                          <m:t> </m:t>
                        </m:r>
                        <m:r>
                          <a:rPr lang="en-IN" sz="2000" b="0" i="1" smtClean="0">
                            <a:latin typeface="Cambria Math" panose="02040503050406030204" pitchFamily="18" charset="0"/>
                          </a:rPr>
                          <m:t>𝑃𝑜𝑠𝑖𝑡𝑖𝑣𝑒</m:t>
                        </m:r>
                        <m:r>
                          <a:rPr lang="en-IN" sz="2000" b="0" i="1" smtClean="0">
                            <a:latin typeface="Cambria Math" panose="02040503050406030204" pitchFamily="18" charset="0"/>
                          </a:rPr>
                          <m:t>+</m:t>
                        </m:r>
                        <m:r>
                          <a:rPr lang="en-IN" sz="2000" b="0" i="1" smtClean="0">
                            <a:latin typeface="Cambria Math" panose="02040503050406030204" pitchFamily="18" charset="0"/>
                          </a:rPr>
                          <m:t>𝑇𝑟𝑢𝑒</m:t>
                        </m:r>
                        <m:r>
                          <a:rPr lang="en-IN" sz="2000" b="0" i="1" smtClean="0">
                            <a:latin typeface="Cambria Math" panose="02040503050406030204" pitchFamily="18" charset="0"/>
                          </a:rPr>
                          <m:t> </m:t>
                        </m:r>
                        <m:r>
                          <a:rPr lang="en-IN" sz="2000" b="0" i="1" smtClean="0">
                            <a:latin typeface="Cambria Math" panose="02040503050406030204" pitchFamily="18" charset="0"/>
                          </a:rPr>
                          <m:t>𝑁𝑒𝑔𝑎𝑡𝑖𝑣𝑒</m:t>
                        </m:r>
                      </m:den>
                    </m:f>
                  </m:oMath>
                </a14:m>
                <a:r>
                  <a:rPr lang="en-IN" sz="2000" b="0" dirty="0"/>
                  <a:t>   </a:t>
                </a:r>
              </a:p>
              <a:p>
                <a:pPr marL="2483000" lvl="7" indent="0">
                  <a:buNone/>
                </a:pPr>
                <a:r>
                  <a:rPr lang="en-IN" sz="2000" dirty="0"/>
                  <a:t>                                    = </a:t>
                </a:r>
                <a14:m>
                  <m:oMath xmlns:m="http://schemas.openxmlformats.org/officeDocument/2006/math">
                    <m:f>
                      <m:fPr>
                        <m:ctrlPr>
                          <a:rPr lang="en-IN" sz="2000" i="1" smtClean="0">
                            <a:latin typeface="Cambria Math" panose="02040503050406030204" pitchFamily="18" charset="0"/>
                          </a:rPr>
                        </m:ctrlPr>
                      </m:fPr>
                      <m:num>
                        <m:r>
                          <a:rPr lang="en-IN" sz="2000" b="0" i="1" smtClean="0">
                            <a:latin typeface="Cambria Math" panose="02040503050406030204" pitchFamily="18" charset="0"/>
                          </a:rPr>
                          <m:t>𝑇𝑁</m:t>
                        </m:r>
                      </m:num>
                      <m:den>
                        <m:r>
                          <a:rPr lang="en-IN" sz="2000" b="0" i="1" smtClean="0">
                            <a:latin typeface="Cambria Math" panose="02040503050406030204" pitchFamily="18" charset="0"/>
                          </a:rPr>
                          <m:t>𝐹𝑃</m:t>
                        </m:r>
                        <m:r>
                          <a:rPr lang="en-IN" sz="2000" b="0" i="1" smtClean="0">
                            <a:latin typeface="Cambria Math" panose="02040503050406030204" pitchFamily="18" charset="0"/>
                          </a:rPr>
                          <m:t>+</m:t>
                        </m:r>
                        <m:r>
                          <a:rPr lang="en-IN" sz="2000" b="0" i="1" smtClean="0">
                            <a:latin typeface="Cambria Math" panose="02040503050406030204" pitchFamily="18" charset="0"/>
                          </a:rPr>
                          <m:t>𝑇𝑁</m:t>
                        </m:r>
                      </m:den>
                    </m:f>
                  </m:oMath>
                </a14:m>
                <a:r>
                  <a:rPr lang="en-IN" sz="2000" b="0" dirty="0"/>
                  <a:t>   </a:t>
                </a:r>
                <a:r>
                  <a:rPr lang="en-IN" sz="2000" i="0" dirty="0">
                    <a:latin typeface="Cambria Math" panose="02040503050406030204" pitchFamily="18" charset="0"/>
                  </a:rPr>
                  <a:t>                                            </a:t>
                </a:r>
                <a:endParaRPr lang="en-US" dirty="0"/>
              </a:p>
              <a:p>
                <a:endParaRPr lang="en-US" dirty="0"/>
              </a:p>
              <a:p>
                <a:endParaRPr lang="en-IN" dirty="0"/>
              </a:p>
            </p:txBody>
          </p:sp>
        </mc:Choice>
        <mc:Fallback xmlns="">
          <p:sp>
            <p:nvSpPr>
              <p:cNvPr id="3" name="Content Placeholder 2">
                <a:extLst>
                  <a:ext uri="{FF2B5EF4-FFF2-40B4-BE49-F238E27FC236}">
                    <a16:creationId xmlns:a16="http://schemas.microsoft.com/office/drawing/2014/main" id="{21D6E660-2466-F24F-249C-7F73D5446F52}"/>
                  </a:ext>
                </a:extLst>
              </p:cNvPr>
              <p:cNvSpPr>
                <a:spLocks noGrp="1" noRot="1" noChangeAspect="1" noMove="1" noResize="1" noEditPoints="1" noAdjustHandles="1" noChangeArrowheads="1" noChangeShapeType="1" noTextEdit="1"/>
              </p:cNvSpPr>
              <p:nvPr>
                <p:ph idx="1"/>
              </p:nvPr>
            </p:nvSpPr>
            <p:spPr>
              <a:xfrm>
                <a:off x="913795" y="979714"/>
                <a:ext cx="10353762" cy="5682343"/>
              </a:xfrm>
              <a:blipFill>
                <a:blip r:embed="rId2"/>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1587719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AE73-1D36-09E1-D9A1-3A85D4A98DB7}"/>
              </a:ext>
            </a:extLst>
          </p:cNvPr>
          <p:cNvSpPr>
            <a:spLocks noGrp="1"/>
          </p:cNvSpPr>
          <p:nvPr>
            <p:ph type="title"/>
          </p:nvPr>
        </p:nvSpPr>
        <p:spPr>
          <a:xfrm>
            <a:off x="913795" y="245706"/>
            <a:ext cx="10353762" cy="970450"/>
          </a:xfrm>
        </p:spPr>
        <p:txBody>
          <a:bodyPr/>
          <a:lstStyle/>
          <a:p>
            <a:r>
              <a:rPr lang="en-IN" dirty="0"/>
              <a:t>A small use case example: Email Spam</a:t>
            </a:r>
          </a:p>
        </p:txBody>
      </p:sp>
      <p:sp>
        <p:nvSpPr>
          <p:cNvPr id="3" name="Content Placeholder 2">
            <a:extLst>
              <a:ext uri="{FF2B5EF4-FFF2-40B4-BE49-F238E27FC236}">
                <a16:creationId xmlns:a16="http://schemas.microsoft.com/office/drawing/2014/main" id="{6E8F29A9-F5D3-D845-78BD-D5A7BDC79755}"/>
              </a:ext>
            </a:extLst>
          </p:cNvPr>
          <p:cNvSpPr>
            <a:spLocks noGrp="1"/>
          </p:cNvSpPr>
          <p:nvPr>
            <p:ph idx="1"/>
          </p:nvPr>
        </p:nvSpPr>
        <p:spPr>
          <a:xfrm>
            <a:off x="913795" y="1216156"/>
            <a:ext cx="8155560" cy="5305941"/>
          </a:xfrm>
        </p:spPr>
        <p:txBody>
          <a:bodyPr>
            <a:normAutofit lnSpcReduction="10000"/>
          </a:bodyPr>
          <a:lstStyle/>
          <a:p>
            <a:r>
              <a:rPr lang="en-IN" dirty="0"/>
              <a:t>In this use case, when an email is a spam and the model predicts it to be spam, then it is a True Positive (TP). Also when an email is not a spam and the model predicts it not to be a spam, then it is a True Negative (TN).</a:t>
            </a:r>
          </a:p>
          <a:p>
            <a:r>
              <a:rPr lang="en-IN" dirty="0"/>
              <a:t>If the sensitivity is high, it means the model is good at predicting the true spam emails correctly. On the other hand, if the sensitivity is low then the model will mark spam emails as non-spam emails because it implies that the true positive rate is low. As a result, we will end up getting more spams emails in our inbox.</a:t>
            </a:r>
          </a:p>
          <a:p>
            <a:r>
              <a:rPr lang="en-IN" dirty="0"/>
              <a:t>Furthermore, if the specificity is high it means the true negative rate is high and as a result, the model is good at identifying non-spam emails correctly. On the other hand, if the specificity is low then the model can falsely classify a non-spam email as a spam email and as a result, we will end up losing a valuable email to our spam folder.</a:t>
            </a:r>
          </a:p>
          <a:p>
            <a:r>
              <a:rPr lang="en-IN" dirty="0"/>
              <a:t>In this use case, it is better to have higher specificity than sensitivity because we don’t want to fill our inbox with spam mails or lose a valuable non-spam email as spam.</a:t>
            </a:r>
          </a:p>
          <a:p>
            <a:pPr marL="36900" indent="0">
              <a:buNone/>
            </a:pPr>
            <a:endParaRPr lang="en-IN" dirty="0"/>
          </a:p>
        </p:txBody>
      </p:sp>
      <p:pic>
        <p:nvPicPr>
          <p:cNvPr id="4" name="Picture 3">
            <a:extLst>
              <a:ext uri="{FF2B5EF4-FFF2-40B4-BE49-F238E27FC236}">
                <a16:creationId xmlns:a16="http://schemas.microsoft.com/office/drawing/2014/main" id="{D07190AD-D49D-8DFC-743E-506F04DAA5C4}"/>
              </a:ext>
            </a:extLst>
          </p:cNvPr>
          <p:cNvPicPr>
            <a:picLocks noChangeAspect="1"/>
          </p:cNvPicPr>
          <p:nvPr/>
        </p:nvPicPr>
        <p:blipFill>
          <a:blip r:embed="rId2"/>
          <a:stretch>
            <a:fillRect/>
          </a:stretch>
        </p:blipFill>
        <p:spPr>
          <a:xfrm>
            <a:off x="8860259" y="1351324"/>
            <a:ext cx="3181140" cy="2408912"/>
          </a:xfrm>
          <a:prstGeom prst="rect">
            <a:avLst/>
          </a:prstGeom>
        </p:spPr>
      </p:pic>
      <p:pic>
        <p:nvPicPr>
          <p:cNvPr id="5" name="Picture 4">
            <a:extLst>
              <a:ext uri="{FF2B5EF4-FFF2-40B4-BE49-F238E27FC236}">
                <a16:creationId xmlns:a16="http://schemas.microsoft.com/office/drawing/2014/main" id="{63A4D8C6-AAAD-B781-C438-52F4120D4633}"/>
              </a:ext>
            </a:extLst>
          </p:cNvPr>
          <p:cNvPicPr>
            <a:picLocks noChangeAspect="1"/>
          </p:cNvPicPr>
          <p:nvPr/>
        </p:nvPicPr>
        <p:blipFill>
          <a:blip r:embed="rId3"/>
          <a:stretch>
            <a:fillRect/>
          </a:stretch>
        </p:blipFill>
        <p:spPr>
          <a:xfrm>
            <a:off x="9056193" y="3863116"/>
            <a:ext cx="2985205" cy="2556101"/>
          </a:xfrm>
          <a:prstGeom prst="rect">
            <a:avLst/>
          </a:prstGeom>
        </p:spPr>
      </p:pic>
    </p:spTree>
    <p:extLst>
      <p:ext uri="{BB962C8B-B14F-4D97-AF65-F5344CB8AC3E}">
        <p14:creationId xmlns:p14="http://schemas.microsoft.com/office/powerpoint/2010/main" val="221915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E54F9-277B-657E-F6C1-1BD993268739}"/>
              </a:ext>
            </a:extLst>
          </p:cNvPr>
          <p:cNvSpPr>
            <a:spLocks noGrp="1"/>
          </p:cNvSpPr>
          <p:nvPr>
            <p:ph type="title"/>
          </p:nvPr>
        </p:nvSpPr>
        <p:spPr>
          <a:xfrm>
            <a:off x="1295401" y="1761067"/>
            <a:ext cx="9590550" cy="2773611"/>
          </a:xfrm>
        </p:spPr>
        <p:txBody>
          <a:bodyPr>
            <a:normAutofit fontScale="90000"/>
          </a:bodyPr>
          <a:lstStyle/>
          <a:p>
            <a:r>
              <a:rPr lang="en-IN" sz="5400" b="1" dirty="0"/>
              <a:t>Application:</a:t>
            </a:r>
            <a:br>
              <a:rPr lang="en-IN" sz="5400" b="1" dirty="0"/>
            </a:br>
            <a:r>
              <a:rPr lang="en-IN" sz="5400" b="1" dirty="0"/>
              <a:t>Checking model accuracy using Sensitivity and Specificity</a:t>
            </a:r>
          </a:p>
        </p:txBody>
      </p:sp>
    </p:spTree>
    <p:extLst>
      <p:ext uri="{BB962C8B-B14F-4D97-AF65-F5344CB8AC3E}">
        <p14:creationId xmlns:p14="http://schemas.microsoft.com/office/powerpoint/2010/main" val="2709408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483D0-4800-FF94-A74D-509880FE9C5F}"/>
              </a:ext>
            </a:extLst>
          </p:cNvPr>
          <p:cNvSpPr>
            <a:spLocks noGrp="1"/>
          </p:cNvSpPr>
          <p:nvPr>
            <p:ph type="title"/>
          </p:nvPr>
        </p:nvSpPr>
        <p:spPr>
          <a:xfrm>
            <a:off x="913795" y="342900"/>
            <a:ext cx="10353762" cy="800100"/>
          </a:xfrm>
        </p:spPr>
        <p:txBody>
          <a:bodyPr/>
          <a:lstStyle/>
          <a:p>
            <a:r>
              <a:rPr lang="en-IN" dirty="0"/>
              <a:t>Getting to know the Data</a:t>
            </a:r>
          </a:p>
        </p:txBody>
      </p:sp>
      <p:sp>
        <p:nvSpPr>
          <p:cNvPr id="3" name="Content Placeholder 2">
            <a:extLst>
              <a:ext uri="{FF2B5EF4-FFF2-40B4-BE49-F238E27FC236}">
                <a16:creationId xmlns:a16="http://schemas.microsoft.com/office/drawing/2014/main" id="{4E6547F4-0618-8E89-CE8B-98BA0F38AD58}"/>
              </a:ext>
            </a:extLst>
          </p:cNvPr>
          <p:cNvSpPr>
            <a:spLocks noGrp="1"/>
          </p:cNvSpPr>
          <p:nvPr>
            <p:ph idx="1"/>
          </p:nvPr>
        </p:nvSpPr>
        <p:spPr>
          <a:xfrm>
            <a:off x="1438058" y="1246997"/>
            <a:ext cx="10353762" cy="5067300"/>
          </a:xfrm>
        </p:spPr>
        <p:txBody>
          <a:bodyPr>
            <a:normAutofit/>
          </a:bodyPr>
          <a:lstStyle/>
          <a:p>
            <a:r>
              <a:rPr lang="en-IN" dirty="0"/>
              <a:t>Objective:- To check the accuracy of a regression model using Sensitivity and Specificity</a:t>
            </a:r>
          </a:p>
          <a:p>
            <a:r>
              <a:rPr lang="en-IN" dirty="0"/>
              <a:t>Model aim:- To predict the Match Outcome (Won/Lost) based on the Match Location (Home/Away) and Toss Outcome (Won/Lost)</a:t>
            </a:r>
          </a:p>
          <a:p>
            <a:r>
              <a:rPr lang="en-IN" dirty="0"/>
              <a:t>Data:- </a:t>
            </a:r>
          </a:p>
          <a:p>
            <a:pPr lvl="1">
              <a:buFont typeface="Wingdings" panose="05000000000000000000" pitchFamily="2" charset="2"/>
              <a:buChar char="q"/>
            </a:pPr>
            <a:r>
              <a:rPr lang="en-IN" dirty="0"/>
              <a:t>We collected data of the 3 variables mentioned above of IPL winning teams of each season.</a:t>
            </a:r>
          </a:p>
          <a:p>
            <a:pPr lvl="1">
              <a:buFont typeface="Wingdings" panose="05000000000000000000" pitchFamily="2" charset="2"/>
              <a:buChar char="q"/>
            </a:pPr>
            <a:r>
              <a:rPr lang="en-IN" dirty="0"/>
              <a:t>This is to maintain independency between data points as picking all the teams in each season would result in data redundancy.</a:t>
            </a:r>
          </a:p>
          <a:p>
            <a:pPr lvl="1">
              <a:buFont typeface="Wingdings" panose="05000000000000000000" pitchFamily="2" charset="2"/>
              <a:buChar char="q"/>
            </a:pPr>
            <a:r>
              <a:rPr lang="en-IN" dirty="0"/>
              <a:t>Picking only the winning teams would keep the results consistent as for each season only the best team is being considered.</a:t>
            </a:r>
          </a:p>
          <a:p>
            <a:pPr lvl="1">
              <a:buFont typeface="Wingdings" panose="05000000000000000000" pitchFamily="2" charset="2"/>
              <a:buChar char="q"/>
            </a:pPr>
            <a:r>
              <a:rPr lang="en-IN" dirty="0"/>
              <a:t>Matches outside of India as well as knockout stages have not been considered as the match location is variable which defeats our purpose.</a:t>
            </a:r>
          </a:p>
          <a:p>
            <a:pPr lvl="1">
              <a:buFont typeface="Wingdings" panose="05000000000000000000" pitchFamily="2" charset="2"/>
              <a:buChar char="q"/>
            </a:pPr>
            <a:r>
              <a:rPr lang="en-IN" dirty="0"/>
              <a:t>Matches ending in Draws/Ties/No Result were also not considered.</a:t>
            </a:r>
          </a:p>
          <a:p>
            <a:pPr lvl="1">
              <a:buFont typeface="Wingdings" panose="05000000000000000000" pitchFamily="2" charset="2"/>
              <a:buChar char="q"/>
            </a:pPr>
            <a:endParaRPr lang="en-IN" dirty="0"/>
          </a:p>
        </p:txBody>
      </p:sp>
      <p:pic>
        <p:nvPicPr>
          <p:cNvPr id="8" name="Picture 7">
            <a:extLst>
              <a:ext uri="{FF2B5EF4-FFF2-40B4-BE49-F238E27FC236}">
                <a16:creationId xmlns:a16="http://schemas.microsoft.com/office/drawing/2014/main" id="{1A990501-C5CD-5CDB-17F3-BA9D50636072}"/>
              </a:ext>
            </a:extLst>
          </p:cNvPr>
          <p:cNvPicPr>
            <a:picLocks noChangeAspect="1"/>
          </p:cNvPicPr>
          <p:nvPr/>
        </p:nvPicPr>
        <p:blipFill rotWithShape="1">
          <a:blip r:embed="rId2"/>
          <a:srcRect l="35938" r="25155"/>
          <a:stretch/>
        </p:blipFill>
        <p:spPr>
          <a:xfrm>
            <a:off x="1" y="3876260"/>
            <a:ext cx="1970346" cy="2850459"/>
          </a:xfrm>
          <a:prstGeom prst="rect">
            <a:avLst/>
          </a:prstGeom>
        </p:spPr>
      </p:pic>
      <p:pic>
        <p:nvPicPr>
          <p:cNvPr id="4" name="Picture 3">
            <a:extLst>
              <a:ext uri="{FF2B5EF4-FFF2-40B4-BE49-F238E27FC236}">
                <a16:creationId xmlns:a16="http://schemas.microsoft.com/office/drawing/2014/main" id="{D6A71DE9-86DE-A3B7-FA66-BC108D02F648}"/>
              </a:ext>
            </a:extLst>
          </p:cNvPr>
          <p:cNvPicPr>
            <a:picLocks noChangeAspect="1"/>
          </p:cNvPicPr>
          <p:nvPr/>
        </p:nvPicPr>
        <p:blipFill>
          <a:blip r:embed="rId3">
            <a:alphaModFix/>
          </a:blip>
          <a:stretch>
            <a:fillRect/>
          </a:stretch>
        </p:blipFill>
        <p:spPr>
          <a:xfrm flipV="1">
            <a:off x="1511044" y="3810464"/>
            <a:ext cx="231716" cy="231716"/>
          </a:xfrm>
          <a:prstGeom prst="ellipse">
            <a:avLst/>
          </a:prstGeom>
          <a:effectLst>
            <a:softEdge rad="63500"/>
          </a:effectLst>
        </p:spPr>
      </p:pic>
    </p:spTree>
    <p:extLst>
      <p:ext uri="{BB962C8B-B14F-4D97-AF65-F5344CB8AC3E}">
        <p14:creationId xmlns:p14="http://schemas.microsoft.com/office/powerpoint/2010/main" val="853098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5F0343-0C83-AC05-2E5E-36BF4F69D694}"/>
              </a:ext>
            </a:extLst>
          </p:cNvPr>
          <p:cNvSpPr>
            <a:spLocks noGrp="1"/>
          </p:cNvSpPr>
          <p:nvPr>
            <p:ph idx="1"/>
          </p:nvPr>
        </p:nvSpPr>
        <p:spPr>
          <a:xfrm>
            <a:off x="913795" y="326571"/>
            <a:ext cx="10353762" cy="5464629"/>
          </a:xfrm>
        </p:spPr>
        <p:txBody>
          <a:bodyPr/>
          <a:lstStyle/>
          <a:p>
            <a:r>
              <a:rPr lang="en-IN" dirty="0"/>
              <a:t>The summary of the data collected is given below:-</a:t>
            </a:r>
          </a:p>
          <a:p>
            <a:endParaRPr lang="en-IN" dirty="0"/>
          </a:p>
        </p:txBody>
      </p:sp>
      <p:graphicFrame>
        <p:nvGraphicFramePr>
          <p:cNvPr id="4" name="Table 3">
            <a:extLst>
              <a:ext uri="{FF2B5EF4-FFF2-40B4-BE49-F238E27FC236}">
                <a16:creationId xmlns:a16="http://schemas.microsoft.com/office/drawing/2014/main" id="{99CBC765-B800-3B6F-E4BF-5E0305BC59D3}"/>
              </a:ext>
            </a:extLst>
          </p:cNvPr>
          <p:cNvGraphicFramePr>
            <a:graphicFrameLocks noGrp="1"/>
          </p:cNvGraphicFramePr>
          <p:nvPr>
            <p:extLst>
              <p:ext uri="{D42A27DB-BD31-4B8C-83A1-F6EECF244321}">
                <p14:modId xmlns:p14="http://schemas.microsoft.com/office/powerpoint/2010/main" val="3180699949"/>
              </p:ext>
            </p:extLst>
          </p:nvPr>
        </p:nvGraphicFramePr>
        <p:xfrm>
          <a:off x="758997" y="942975"/>
          <a:ext cx="10353762" cy="4317184"/>
        </p:xfrm>
        <a:graphic>
          <a:graphicData uri="http://schemas.openxmlformats.org/drawingml/2006/table">
            <a:tbl>
              <a:tblPr firstRow="1" firstCol="1" bandRow="1">
                <a:tableStyleId>{5C22544A-7EE6-4342-B048-85BDC9FD1C3A}</a:tableStyleId>
              </a:tblPr>
              <a:tblGrid>
                <a:gridCol w="1479356">
                  <a:extLst>
                    <a:ext uri="{9D8B030D-6E8A-4147-A177-3AD203B41FA5}">
                      <a16:colId xmlns:a16="http://schemas.microsoft.com/office/drawing/2014/main" val="1273415583"/>
                    </a:ext>
                  </a:extLst>
                </a:gridCol>
                <a:gridCol w="3008574">
                  <a:extLst>
                    <a:ext uri="{9D8B030D-6E8A-4147-A177-3AD203B41FA5}">
                      <a16:colId xmlns:a16="http://schemas.microsoft.com/office/drawing/2014/main" val="2911368078"/>
                    </a:ext>
                  </a:extLst>
                </a:gridCol>
                <a:gridCol w="1686577">
                  <a:extLst>
                    <a:ext uri="{9D8B030D-6E8A-4147-A177-3AD203B41FA5}">
                      <a16:colId xmlns:a16="http://schemas.microsoft.com/office/drawing/2014/main" val="3268788531"/>
                    </a:ext>
                  </a:extLst>
                </a:gridCol>
                <a:gridCol w="289717">
                  <a:extLst>
                    <a:ext uri="{9D8B030D-6E8A-4147-A177-3AD203B41FA5}">
                      <a16:colId xmlns:a16="http://schemas.microsoft.com/office/drawing/2014/main" val="2458060449"/>
                    </a:ext>
                  </a:extLst>
                </a:gridCol>
                <a:gridCol w="2194099">
                  <a:extLst>
                    <a:ext uri="{9D8B030D-6E8A-4147-A177-3AD203B41FA5}">
                      <a16:colId xmlns:a16="http://schemas.microsoft.com/office/drawing/2014/main" val="354073700"/>
                    </a:ext>
                  </a:extLst>
                </a:gridCol>
                <a:gridCol w="1695439">
                  <a:extLst>
                    <a:ext uri="{9D8B030D-6E8A-4147-A177-3AD203B41FA5}">
                      <a16:colId xmlns:a16="http://schemas.microsoft.com/office/drawing/2014/main" val="2506928064"/>
                    </a:ext>
                  </a:extLst>
                </a:gridCol>
              </a:tblGrid>
              <a:tr h="949633">
                <a:tc>
                  <a:txBody>
                    <a:bodyPr/>
                    <a:lstStyle/>
                    <a:p>
                      <a:pPr algn="ctr">
                        <a:lnSpc>
                          <a:spcPct val="107000"/>
                        </a:lnSpc>
                        <a:spcAft>
                          <a:spcPts val="800"/>
                        </a:spcAft>
                      </a:pPr>
                      <a:r>
                        <a:rPr lang="en-US" sz="1600" b="1">
                          <a:effectLst/>
                        </a:rPr>
                        <a:t>Season</a:t>
                      </a:r>
                      <a:endParaRPr lang="en-IN"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b="1" dirty="0">
                          <a:effectLst/>
                        </a:rPr>
                        <a:t>Champion Team</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2">
                  <a:txBody>
                    <a:bodyPr/>
                    <a:lstStyle/>
                    <a:p>
                      <a:pPr algn="ctr">
                        <a:lnSpc>
                          <a:spcPct val="107000"/>
                        </a:lnSpc>
                        <a:spcAft>
                          <a:spcPts val="800"/>
                        </a:spcAft>
                      </a:pPr>
                      <a:r>
                        <a:rPr lang="en-US" sz="1600" b="1">
                          <a:effectLst/>
                        </a:rPr>
                        <a:t>Home Matches Won / Home Matches Played</a:t>
                      </a:r>
                      <a:endParaRPr lang="en-IN"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N"/>
                    </a:p>
                  </a:txBody>
                  <a:tcPr/>
                </a:tc>
                <a:tc>
                  <a:txBody>
                    <a:bodyPr/>
                    <a:lstStyle/>
                    <a:p>
                      <a:pPr algn="ctr">
                        <a:lnSpc>
                          <a:spcPct val="107000"/>
                        </a:lnSpc>
                        <a:spcAft>
                          <a:spcPts val="800"/>
                        </a:spcAft>
                      </a:pPr>
                      <a:r>
                        <a:rPr lang="en-US" sz="1600" b="1">
                          <a:effectLst/>
                        </a:rPr>
                        <a:t>Away Matches Won / Away Matches Played</a:t>
                      </a:r>
                      <a:endParaRPr lang="en-IN"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600" b="1" dirty="0">
                          <a:effectLst/>
                        </a:rPr>
                        <a:t>Tosses Won/ Matches Played</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29249019"/>
                  </a:ext>
                </a:extLst>
              </a:tr>
              <a:tr h="306141">
                <a:tc>
                  <a:txBody>
                    <a:bodyPr/>
                    <a:lstStyle/>
                    <a:p>
                      <a:pPr algn="ctr">
                        <a:lnSpc>
                          <a:spcPct val="107000"/>
                        </a:lnSpc>
                        <a:spcAft>
                          <a:spcPts val="800"/>
                        </a:spcAft>
                      </a:pPr>
                      <a:r>
                        <a:rPr lang="en-US" sz="1400" b="1">
                          <a:effectLst/>
                        </a:rPr>
                        <a:t>2008</a:t>
                      </a:r>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dirty="0">
                          <a:effectLst/>
                        </a:rPr>
                        <a:t>Rajasthan Royals</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CB8ED"/>
                    </a:solidFill>
                  </a:tcPr>
                </a:tc>
                <a:tc>
                  <a:txBody>
                    <a:bodyPr/>
                    <a:lstStyle/>
                    <a:p>
                      <a:pPr algn="ctr">
                        <a:lnSpc>
                          <a:spcPct val="107000"/>
                        </a:lnSpc>
                        <a:spcAft>
                          <a:spcPts val="800"/>
                        </a:spcAft>
                      </a:pPr>
                      <a:r>
                        <a:rPr lang="en-US" sz="1400" b="1">
                          <a:effectLst/>
                        </a:rPr>
                        <a:t>7/7</a:t>
                      </a:r>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2">
                  <a:txBody>
                    <a:bodyPr/>
                    <a:lstStyle/>
                    <a:p>
                      <a:pPr algn="ctr">
                        <a:lnSpc>
                          <a:spcPct val="107000"/>
                        </a:lnSpc>
                        <a:spcAft>
                          <a:spcPts val="800"/>
                        </a:spcAft>
                      </a:pPr>
                      <a:r>
                        <a:rPr lang="en-US" sz="1400" b="1">
                          <a:effectLst/>
                        </a:rPr>
                        <a:t>4/7</a:t>
                      </a:r>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IN"/>
                    </a:p>
                  </a:txBody>
                  <a:tcPr/>
                </a:tc>
                <a:tc>
                  <a:txBody>
                    <a:bodyPr/>
                    <a:lstStyle/>
                    <a:p>
                      <a:pPr algn="ctr">
                        <a:lnSpc>
                          <a:spcPct val="107000"/>
                        </a:lnSpc>
                        <a:spcAft>
                          <a:spcPts val="800"/>
                        </a:spcAft>
                      </a:pPr>
                      <a:r>
                        <a:rPr lang="en-US" sz="1400" b="1">
                          <a:effectLst/>
                        </a:rPr>
                        <a:t>10/14</a:t>
                      </a:r>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356294911"/>
                  </a:ext>
                </a:extLst>
              </a:tr>
              <a:tr h="306141">
                <a:tc>
                  <a:txBody>
                    <a:bodyPr/>
                    <a:lstStyle/>
                    <a:p>
                      <a:pPr algn="ctr">
                        <a:lnSpc>
                          <a:spcPct val="107000"/>
                        </a:lnSpc>
                        <a:spcAft>
                          <a:spcPts val="800"/>
                        </a:spcAft>
                      </a:pPr>
                      <a:r>
                        <a:rPr lang="en-US" sz="1400" b="1">
                          <a:effectLst/>
                        </a:rPr>
                        <a:t>2010</a:t>
                      </a:r>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dirty="0">
                          <a:effectLst/>
                        </a:rPr>
                        <a:t>Chennai Super Kings</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FF00"/>
                    </a:solidFill>
                  </a:tcPr>
                </a:tc>
                <a:tc>
                  <a:txBody>
                    <a:bodyPr/>
                    <a:lstStyle/>
                    <a:p>
                      <a:pPr algn="ctr">
                        <a:lnSpc>
                          <a:spcPct val="107000"/>
                        </a:lnSpc>
                        <a:spcAft>
                          <a:spcPts val="800"/>
                        </a:spcAft>
                      </a:pPr>
                      <a:r>
                        <a:rPr lang="en-US" sz="1400" b="1">
                          <a:effectLst/>
                        </a:rPr>
                        <a:t>4/7</a:t>
                      </a:r>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2">
                  <a:txBody>
                    <a:bodyPr/>
                    <a:lstStyle/>
                    <a:p>
                      <a:pPr algn="ctr">
                        <a:lnSpc>
                          <a:spcPct val="107000"/>
                        </a:lnSpc>
                        <a:spcAft>
                          <a:spcPts val="800"/>
                        </a:spcAft>
                      </a:pPr>
                      <a:r>
                        <a:rPr lang="en-US" sz="1400" b="1">
                          <a:effectLst/>
                        </a:rPr>
                        <a:t>3/7</a:t>
                      </a:r>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IN"/>
                    </a:p>
                  </a:txBody>
                  <a:tcPr/>
                </a:tc>
                <a:tc>
                  <a:txBody>
                    <a:bodyPr/>
                    <a:lstStyle/>
                    <a:p>
                      <a:pPr algn="ctr">
                        <a:lnSpc>
                          <a:spcPct val="107000"/>
                        </a:lnSpc>
                        <a:spcAft>
                          <a:spcPts val="800"/>
                        </a:spcAft>
                      </a:pPr>
                      <a:r>
                        <a:rPr lang="en-US" sz="1400" b="1">
                          <a:effectLst/>
                        </a:rPr>
                        <a:t>8/14</a:t>
                      </a:r>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68825389"/>
                  </a:ext>
                </a:extLst>
              </a:tr>
              <a:tr h="306141">
                <a:tc>
                  <a:txBody>
                    <a:bodyPr/>
                    <a:lstStyle/>
                    <a:p>
                      <a:pPr algn="ctr">
                        <a:lnSpc>
                          <a:spcPct val="107000"/>
                        </a:lnSpc>
                        <a:spcAft>
                          <a:spcPts val="800"/>
                        </a:spcAft>
                      </a:pPr>
                      <a:r>
                        <a:rPr lang="en-US" sz="1400" b="1">
                          <a:effectLst/>
                        </a:rPr>
                        <a:t>2011</a:t>
                      </a:r>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dirty="0">
                          <a:effectLst/>
                        </a:rPr>
                        <a:t>Chennai Super Kings</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FF00"/>
                    </a:solidFill>
                  </a:tcPr>
                </a:tc>
                <a:tc>
                  <a:txBody>
                    <a:bodyPr/>
                    <a:lstStyle/>
                    <a:p>
                      <a:pPr algn="ctr">
                        <a:lnSpc>
                          <a:spcPct val="107000"/>
                        </a:lnSpc>
                        <a:spcAft>
                          <a:spcPts val="800"/>
                        </a:spcAft>
                      </a:pPr>
                      <a:r>
                        <a:rPr lang="en-US" sz="1400" b="1">
                          <a:effectLst/>
                        </a:rPr>
                        <a:t>7/7</a:t>
                      </a:r>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2">
                  <a:txBody>
                    <a:bodyPr/>
                    <a:lstStyle/>
                    <a:p>
                      <a:pPr algn="ctr">
                        <a:lnSpc>
                          <a:spcPct val="107000"/>
                        </a:lnSpc>
                        <a:spcAft>
                          <a:spcPts val="800"/>
                        </a:spcAft>
                      </a:pPr>
                      <a:r>
                        <a:rPr lang="en-US" sz="1400" b="1">
                          <a:effectLst/>
                        </a:rPr>
                        <a:t>2/7</a:t>
                      </a:r>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IN"/>
                    </a:p>
                  </a:txBody>
                  <a:tcPr/>
                </a:tc>
                <a:tc>
                  <a:txBody>
                    <a:bodyPr/>
                    <a:lstStyle/>
                    <a:p>
                      <a:pPr algn="ctr">
                        <a:lnSpc>
                          <a:spcPct val="107000"/>
                        </a:lnSpc>
                        <a:spcAft>
                          <a:spcPts val="800"/>
                        </a:spcAft>
                      </a:pPr>
                      <a:r>
                        <a:rPr lang="en-US" sz="1400" b="1">
                          <a:effectLst/>
                        </a:rPr>
                        <a:t>7/14</a:t>
                      </a:r>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64836612"/>
                  </a:ext>
                </a:extLst>
              </a:tr>
              <a:tr h="306141">
                <a:tc>
                  <a:txBody>
                    <a:bodyPr/>
                    <a:lstStyle/>
                    <a:p>
                      <a:pPr algn="ctr">
                        <a:lnSpc>
                          <a:spcPct val="107000"/>
                        </a:lnSpc>
                        <a:spcAft>
                          <a:spcPts val="800"/>
                        </a:spcAft>
                      </a:pPr>
                      <a:r>
                        <a:rPr lang="en-US" sz="1400" b="1">
                          <a:effectLst/>
                        </a:rPr>
                        <a:t>2012*</a:t>
                      </a:r>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dirty="0">
                          <a:effectLst/>
                        </a:rPr>
                        <a:t>Kolkata Knight Riders</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7030A0"/>
                    </a:solidFill>
                  </a:tcPr>
                </a:tc>
                <a:tc>
                  <a:txBody>
                    <a:bodyPr/>
                    <a:lstStyle/>
                    <a:p>
                      <a:pPr algn="ctr">
                        <a:lnSpc>
                          <a:spcPct val="107000"/>
                        </a:lnSpc>
                        <a:spcAft>
                          <a:spcPts val="800"/>
                        </a:spcAft>
                      </a:pPr>
                      <a:r>
                        <a:rPr lang="en-US" sz="1400" b="1">
                          <a:effectLst/>
                        </a:rPr>
                        <a:t>3/7</a:t>
                      </a:r>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2">
                  <a:txBody>
                    <a:bodyPr/>
                    <a:lstStyle/>
                    <a:p>
                      <a:pPr algn="ctr">
                        <a:lnSpc>
                          <a:spcPct val="107000"/>
                        </a:lnSpc>
                        <a:spcAft>
                          <a:spcPts val="800"/>
                        </a:spcAft>
                      </a:pPr>
                      <a:r>
                        <a:rPr lang="en-US" sz="1400" b="1" dirty="0">
                          <a:effectLst/>
                        </a:rPr>
                        <a:t>7/8</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IN"/>
                    </a:p>
                  </a:txBody>
                  <a:tcPr/>
                </a:tc>
                <a:tc>
                  <a:txBody>
                    <a:bodyPr/>
                    <a:lstStyle/>
                    <a:p>
                      <a:pPr algn="ctr">
                        <a:lnSpc>
                          <a:spcPct val="107000"/>
                        </a:lnSpc>
                        <a:spcAft>
                          <a:spcPts val="800"/>
                        </a:spcAft>
                      </a:pPr>
                      <a:r>
                        <a:rPr lang="en-US" sz="1400" b="1">
                          <a:effectLst/>
                        </a:rPr>
                        <a:t>6/15</a:t>
                      </a:r>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86666139"/>
                  </a:ext>
                </a:extLst>
              </a:tr>
              <a:tr h="306141">
                <a:tc>
                  <a:txBody>
                    <a:bodyPr/>
                    <a:lstStyle/>
                    <a:p>
                      <a:pPr algn="ctr">
                        <a:lnSpc>
                          <a:spcPct val="107000"/>
                        </a:lnSpc>
                        <a:spcAft>
                          <a:spcPts val="800"/>
                        </a:spcAft>
                      </a:pPr>
                      <a:r>
                        <a:rPr lang="en-US" sz="1400" b="1">
                          <a:effectLst/>
                        </a:rPr>
                        <a:t>2013</a:t>
                      </a:r>
                      <a:r>
                        <a:rPr lang="en-US" sz="1400" b="1" baseline="30000">
                          <a:effectLst/>
                        </a:rPr>
                        <a:t>#</a:t>
                      </a:r>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dirty="0">
                          <a:effectLst/>
                        </a:rPr>
                        <a:t>Mumbai Indians</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F0"/>
                    </a:solidFill>
                  </a:tcPr>
                </a:tc>
                <a:tc>
                  <a:txBody>
                    <a:bodyPr/>
                    <a:lstStyle/>
                    <a:p>
                      <a:pPr algn="ctr">
                        <a:lnSpc>
                          <a:spcPct val="107000"/>
                        </a:lnSpc>
                        <a:spcAft>
                          <a:spcPts val="800"/>
                        </a:spcAft>
                      </a:pPr>
                      <a:r>
                        <a:rPr lang="en-US" sz="1400" b="1" dirty="0">
                          <a:effectLst/>
                        </a:rPr>
                        <a:t>8/8</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2">
                  <a:txBody>
                    <a:bodyPr/>
                    <a:lstStyle/>
                    <a:p>
                      <a:pPr algn="ctr">
                        <a:lnSpc>
                          <a:spcPct val="107000"/>
                        </a:lnSpc>
                        <a:spcAft>
                          <a:spcPts val="800"/>
                        </a:spcAft>
                      </a:pPr>
                      <a:r>
                        <a:rPr lang="en-US" sz="1400" b="1">
                          <a:effectLst/>
                        </a:rPr>
                        <a:t>3/8</a:t>
                      </a:r>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IN"/>
                    </a:p>
                  </a:txBody>
                  <a:tcPr/>
                </a:tc>
                <a:tc>
                  <a:txBody>
                    <a:bodyPr/>
                    <a:lstStyle/>
                    <a:p>
                      <a:pPr algn="ctr">
                        <a:lnSpc>
                          <a:spcPct val="107000"/>
                        </a:lnSpc>
                        <a:spcAft>
                          <a:spcPts val="800"/>
                        </a:spcAft>
                      </a:pPr>
                      <a:r>
                        <a:rPr lang="en-US" sz="1400" b="1" dirty="0">
                          <a:effectLst/>
                        </a:rPr>
                        <a:t>11/15</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96917816"/>
                  </a:ext>
                </a:extLst>
              </a:tr>
              <a:tr h="306141">
                <a:tc>
                  <a:txBody>
                    <a:bodyPr/>
                    <a:lstStyle/>
                    <a:p>
                      <a:pPr algn="ctr">
                        <a:lnSpc>
                          <a:spcPct val="107000"/>
                        </a:lnSpc>
                        <a:spcAft>
                          <a:spcPts val="800"/>
                        </a:spcAft>
                      </a:pPr>
                      <a:r>
                        <a:rPr lang="en-US" sz="1400" b="1" dirty="0">
                          <a:effectLst/>
                        </a:rPr>
                        <a:t>2015</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dirty="0">
                          <a:effectLst/>
                        </a:rPr>
                        <a:t>Mumbai Indians</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F0"/>
                    </a:solidFill>
                  </a:tcPr>
                </a:tc>
                <a:tc>
                  <a:txBody>
                    <a:bodyPr/>
                    <a:lstStyle/>
                    <a:p>
                      <a:pPr algn="ctr">
                        <a:lnSpc>
                          <a:spcPct val="107000"/>
                        </a:lnSpc>
                        <a:spcAft>
                          <a:spcPts val="800"/>
                        </a:spcAft>
                      </a:pPr>
                      <a:r>
                        <a:rPr lang="en-US" sz="1400" b="1">
                          <a:effectLst/>
                        </a:rPr>
                        <a:t>4/7</a:t>
                      </a:r>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2">
                  <a:txBody>
                    <a:bodyPr/>
                    <a:lstStyle/>
                    <a:p>
                      <a:pPr algn="ctr">
                        <a:lnSpc>
                          <a:spcPct val="107000"/>
                        </a:lnSpc>
                        <a:spcAft>
                          <a:spcPts val="800"/>
                        </a:spcAft>
                      </a:pPr>
                      <a:r>
                        <a:rPr lang="en-US" sz="1400" b="1">
                          <a:effectLst/>
                        </a:rPr>
                        <a:t>4/7</a:t>
                      </a:r>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IN"/>
                    </a:p>
                  </a:txBody>
                  <a:tcPr/>
                </a:tc>
                <a:tc>
                  <a:txBody>
                    <a:bodyPr/>
                    <a:lstStyle/>
                    <a:p>
                      <a:pPr algn="ctr">
                        <a:lnSpc>
                          <a:spcPct val="107000"/>
                        </a:lnSpc>
                        <a:spcAft>
                          <a:spcPts val="800"/>
                        </a:spcAft>
                      </a:pPr>
                      <a:r>
                        <a:rPr lang="en-US" sz="1400" b="1">
                          <a:effectLst/>
                        </a:rPr>
                        <a:t>6/14</a:t>
                      </a:r>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03577932"/>
                  </a:ext>
                </a:extLst>
              </a:tr>
              <a:tr h="306141">
                <a:tc>
                  <a:txBody>
                    <a:bodyPr/>
                    <a:lstStyle/>
                    <a:p>
                      <a:pPr algn="ctr">
                        <a:lnSpc>
                          <a:spcPct val="107000"/>
                        </a:lnSpc>
                        <a:spcAft>
                          <a:spcPts val="800"/>
                        </a:spcAft>
                      </a:pPr>
                      <a:r>
                        <a:rPr lang="en-US" sz="1400" b="1">
                          <a:effectLst/>
                        </a:rPr>
                        <a:t>2016</a:t>
                      </a:r>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dirty="0">
                          <a:effectLst/>
                        </a:rPr>
                        <a:t>Sunrisers Hyderabad</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C000"/>
                    </a:solidFill>
                  </a:tcPr>
                </a:tc>
                <a:tc>
                  <a:txBody>
                    <a:bodyPr/>
                    <a:lstStyle/>
                    <a:p>
                      <a:pPr algn="ctr">
                        <a:lnSpc>
                          <a:spcPct val="107000"/>
                        </a:lnSpc>
                        <a:spcAft>
                          <a:spcPts val="800"/>
                        </a:spcAft>
                      </a:pPr>
                      <a:r>
                        <a:rPr lang="en-US" sz="1400" b="1">
                          <a:effectLst/>
                        </a:rPr>
                        <a:t>4/7</a:t>
                      </a:r>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2">
                  <a:txBody>
                    <a:bodyPr/>
                    <a:lstStyle/>
                    <a:p>
                      <a:pPr algn="ctr">
                        <a:lnSpc>
                          <a:spcPct val="107000"/>
                        </a:lnSpc>
                        <a:spcAft>
                          <a:spcPts val="800"/>
                        </a:spcAft>
                      </a:pPr>
                      <a:r>
                        <a:rPr lang="en-US" sz="1400" b="1">
                          <a:effectLst/>
                        </a:rPr>
                        <a:t>4/7</a:t>
                      </a:r>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IN"/>
                    </a:p>
                  </a:txBody>
                  <a:tcPr/>
                </a:tc>
                <a:tc>
                  <a:txBody>
                    <a:bodyPr/>
                    <a:lstStyle/>
                    <a:p>
                      <a:pPr algn="ctr">
                        <a:lnSpc>
                          <a:spcPct val="107000"/>
                        </a:lnSpc>
                        <a:spcAft>
                          <a:spcPts val="800"/>
                        </a:spcAft>
                      </a:pPr>
                      <a:r>
                        <a:rPr lang="en-US" sz="1400" b="1">
                          <a:effectLst/>
                        </a:rPr>
                        <a:t>8/14</a:t>
                      </a:r>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27584114"/>
                  </a:ext>
                </a:extLst>
              </a:tr>
              <a:tr h="306141">
                <a:tc>
                  <a:txBody>
                    <a:bodyPr/>
                    <a:lstStyle/>
                    <a:p>
                      <a:pPr algn="ctr">
                        <a:lnSpc>
                          <a:spcPct val="107000"/>
                        </a:lnSpc>
                        <a:spcAft>
                          <a:spcPts val="800"/>
                        </a:spcAft>
                      </a:pPr>
                      <a:r>
                        <a:rPr lang="en-US" sz="1400" b="1">
                          <a:effectLst/>
                        </a:rPr>
                        <a:t>2017</a:t>
                      </a:r>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dirty="0">
                          <a:effectLst/>
                        </a:rPr>
                        <a:t>Mumbai Indians</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F0"/>
                    </a:solidFill>
                  </a:tcPr>
                </a:tc>
                <a:tc>
                  <a:txBody>
                    <a:bodyPr/>
                    <a:lstStyle/>
                    <a:p>
                      <a:pPr algn="ctr">
                        <a:lnSpc>
                          <a:spcPct val="107000"/>
                        </a:lnSpc>
                        <a:spcAft>
                          <a:spcPts val="800"/>
                        </a:spcAft>
                      </a:pPr>
                      <a:r>
                        <a:rPr lang="en-US" sz="1400" b="1">
                          <a:effectLst/>
                        </a:rPr>
                        <a:t>5/7</a:t>
                      </a:r>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2">
                  <a:txBody>
                    <a:bodyPr/>
                    <a:lstStyle/>
                    <a:p>
                      <a:pPr algn="ctr">
                        <a:lnSpc>
                          <a:spcPct val="107000"/>
                        </a:lnSpc>
                        <a:spcAft>
                          <a:spcPts val="800"/>
                        </a:spcAft>
                      </a:pPr>
                      <a:r>
                        <a:rPr lang="en-US" sz="1400" b="1">
                          <a:effectLst/>
                        </a:rPr>
                        <a:t>5/7</a:t>
                      </a:r>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IN"/>
                    </a:p>
                  </a:txBody>
                  <a:tcPr/>
                </a:tc>
                <a:tc>
                  <a:txBody>
                    <a:bodyPr/>
                    <a:lstStyle/>
                    <a:p>
                      <a:pPr algn="ctr">
                        <a:lnSpc>
                          <a:spcPct val="107000"/>
                        </a:lnSpc>
                        <a:spcAft>
                          <a:spcPts val="800"/>
                        </a:spcAft>
                      </a:pPr>
                      <a:r>
                        <a:rPr lang="en-US" sz="1400" b="1">
                          <a:effectLst/>
                        </a:rPr>
                        <a:t>8/14</a:t>
                      </a:r>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3408667"/>
                  </a:ext>
                </a:extLst>
              </a:tr>
              <a:tr h="306141">
                <a:tc>
                  <a:txBody>
                    <a:bodyPr/>
                    <a:lstStyle/>
                    <a:p>
                      <a:pPr algn="ctr">
                        <a:lnSpc>
                          <a:spcPct val="107000"/>
                        </a:lnSpc>
                        <a:spcAft>
                          <a:spcPts val="800"/>
                        </a:spcAft>
                      </a:pPr>
                      <a:r>
                        <a:rPr lang="en-US" sz="1400" b="1">
                          <a:effectLst/>
                        </a:rPr>
                        <a:t>2018</a:t>
                      </a:r>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dirty="0">
                          <a:effectLst/>
                        </a:rPr>
                        <a:t>Chennai Super Kings</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FFFF00"/>
                    </a:solidFill>
                  </a:tcPr>
                </a:tc>
                <a:tc>
                  <a:txBody>
                    <a:bodyPr/>
                    <a:lstStyle/>
                    <a:p>
                      <a:pPr algn="ctr">
                        <a:lnSpc>
                          <a:spcPct val="107000"/>
                        </a:lnSpc>
                        <a:spcAft>
                          <a:spcPts val="800"/>
                        </a:spcAft>
                      </a:pPr>
                      <a:r>
                        <a:rPr lang="en-US" sz="1400" b="1">
                          <a:effectLst/>
                        </a:rPr>
                        <a:t>6/7</a:t>
                      </a:r>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2">
                  <a:txBody>
                    <a:bodyPr/>
                    <a:lstStyle/>
                    <a:p>
                      <a:pPr algn="ctr">
                        <a:lnSpc>
                          <a:spcPct val="107000"/>
                        </a:lnSpc>
                        <a:spcAft>
                          <a:spcPts val="800"/>
                        </a:spcAft>
                      </a:pPr>
                      <a:r>
                        <a:rPr lang="en-US" sz="1400" b="1">
                          <a:effectLst/>
                        </a:rPr>
                        <a:t>3/7</a:t>
                      </a:r>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IN"/>
                    </a:p>
                  </a:txBody>
                  <a:tcPr/>
                </a:tc>
                <a:tc>
                  <a:txBody>
                    <a:bodyPr/>
                    <a:lstStyle/>
                    <a:p>
                      <a:pPr algn="ctr">
                        <a:lnSpc>
                          <a:spcPct val="107000"/>
                        </a:lnSpc>
                        <a:spcAft>
                          <a:spcPts val="800"/>
                        </a:spcAft>
                      </a:pPr>
                      <a:r>
                        <a:rPr lang="en-US" sz="1400" b="1" dirty="0">
                          <a:effectLst/>
                        </a:rPr>
                        <a:t>10/14</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799523895"/>
                  </a:ext>
                </a:extLst>
              </a:tr>
              <a:tr h="306141">
                <a:tc>
                  <a:txBody>
                    <a:bodyPr/>
                    <a:lstStyle/>
                    <a:p>
                      <a:pPr algn="ctr">
                        <a:lnSpc>
                          <a:spcPct val="107000"/>
                        </a:lnSpc>
                        <a:spcAft>
                          <a:spcPts val="800"/>
                        </a:spcAft>
                      </a:pPr>
                      <a:r>
                        <a:rPr lang="en-US" sz="1400" b="1">
                          <a:effectLst/>
                        </a:rPr>
                        <a:t>2019</a:t>
                      </a:r>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dirty="0">
                          <a:effectLst/>
                        </a:rPr>
                        <a:t>Mumbai Indians</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B0F0"/>
                    </a:solidFill>
                  </a:tcPr>
                </a:tc>
                <a:tc>
                  <a:txBody>
                    <a:bodyPr/>
                    <a:lstStyle/>
                    <a:p>
                      <a:pPr algn="ctr">
                        <a:lnSpc>
                          <a:spcPct val="107000"/>
                        </a:lnSpc>
                        <a:spcAft>
                          <a:spcPts val="800"/>
                        </a:spcAft>
                      </a:pPr>
                      <a:r>
                        <a:rPr lang="en-US" sz="1400" b="1" dirty="0">
                          <a:effectLst/>
                        </a:rPr>
                        <a:t>5/7</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2">
                  <a:txBody>
                    <a:bodyPr/>
                    <a:lstStyle/>
                    <a:p>
                      <a:pPr algn="ctr">
                        <a:lnSpc>
                          <a:spcPct val="107000"/>
                        </a:lnSpc>
                        <a:spcAft>
                          <a:spcPts val="800"/>
                        </a:spcAft>
                      </a:pPr>
                      <a:r>
                        <a:rPr lang="en-US" sz="1400" b="1">
                          <a:effectLst/>
                        </a:rPr>
                        <a:t>4/7</a:t>
                      </a:r>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IN"/>
                    </a:p>
                  </a:txBody>
                  <a:tcPr/>
                </a:tc>
                <a:tc>
                  <a:txBody>
                    <a:bodyPr/>
                    <a:lstStyle/>
                    <a:p>
                      <a:pPr algn="ctr">
                        <a:lnSpc>
                          <a:spcPct val="107000"/>
                        </a:lnSpc>
                        <a:spcAft>
                          <a:spcPts val="800"/>
                        </a:spcAft>
                      </a:pPr>
                      <a:r>
                        <a:rPr lang="en-US" sz="1400" b="1">
                          <a:effectLst/>
                        </a:rPr>
                        <a:t>8/14</a:t>
                      </a:r>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65590153"/>
                  </a:ext>
                </a:extLst>
              </a:tr>
              <a:tr h="306141">
                <a:tc>
                  <a:txBody>
                    <a:bodyPr/>
                    <a:lstStyle/>
                    <a:p>
                      <a:pPr algn="ctr">
                        <a:lnSpc>
                          <a:spcPct val="107000"/>
                        </a:lnSpc>
                        <a:spcAft>
                          <a:spcPts val="800"/>
                        </a:spcAft>
                      </a:pPr>
                      <a:r>
                        <a:rPr lang="en-US" sz="1400" b="1" dirty="0">
                          <a:effectLst/>
                        </a:rPr>
                        <a:t>Total</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1400" b="1" dirty="0">
                          <a:effectLst/>
                        </a:rPr>
                        <a:t>53/71</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algn="ctr">
                        <a:lnSpc>
                          <a:spcPct val="107000"/>
                        </a:lnSpc>
                        <a:spcAft>
                          <a:spcPts val="800"/>
                        </a:spcAft>
                      </a:pPr>
                      <a:r>
                        <a:rPr lang="en-US" sz="1400" b="1">
                          <a:effectLst/>
                        </a:rPr>
                        <a:t>39/72</a:t>
                      </a:r>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N"/>
                    </a:p>
                  </a:txBody>
                  <a:tcPr/>
                </a:tc>
                <a:tc>
                  <a:txBody>
                    <a:bodyPr/>
                    <a:lstStyle/>
                    <a:p>
                      <a:pPr algn="ctr">
                        <a:lnSpc>
                          <a:spcPct val="107000"/>
                        </a:lnSpc>
                        <a:spcAft>
                          <a:spcPts val="800"/>
                        </a:spcAft>
                      </a:pPr>
                      <a:r>
                        <a:rPr lang="en-US" sz="1400" b="1" dirty="0">
                          <a:effectLst/>
                        </a:rPr>
                        <a:t>82/143</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13018068"/>
                  </a:ext>
                </a:extLst>
              </a:tr>
            </a:tbl>
          </a:graphicData>
        </a:graphic>
      </p:graphicFrame>
      <p:sp>
        <p:nvSpPr>
          <p:cNvPr id="7" name="TextBox 6">
            <a:extLst>
              <a:ext uri="{FF2B5EF4-FFF2-40B4-BE49-F238E27FC236}">
                <a16:creationId xmlns:a16="http://schemas.microsoft.com/office/drawing/2014/main" id="{0A421519-7450-EC94-0862-956C8B0D588E}"/>
              </a:ext>
            </a:extLst>
          </p:cNvPr>
          <p:cNvSpPr txBox="1"/>
          <p:nvPr/>
        </p:nvSpPr>
        <p:spPr>
          <a:xfrm>
            <a:off x="626793" y="5391777"/>
            <a:ext cx="10927766" cy="1365758"/>
          </a:xfrm>
          <a:prstGeom prst="rect">
            <a:avLst/>
          </a:prstGeom>
          <a:noFill/>
        </p:spPr>
        <p:txBody>
          <a:bodyPr wrap="square">
            <a:spAutoFit/>
          </a:bodyPr>
          <a:lstStyle/>
          <a:p>
            <a:pP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the 2012 season, one of KKR’s home game were abandoned due to rain. And this is the only season where we see that a champion team has a far better performance record in away games than home.</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aseline="300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season 2013 had 10 teams in IPL, and a different format which resulted 8 home games and 8 away games for every team.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IN" dirty="0"/>
          </a:p>
        </p:txBody>
      </p:sp>
      <p:pic>
        <p:nvPicPr>
          <p:cNvPr id="8" name="Picture 7">
            <a:extLst>
              <a:ext uri="{FF2B5EF4-FFF2-40B4-BE49-F238E27FC236}">
                <a16:creationId xmlns:a16="http://schemas.microsoft.com/office/drawing/2014/main" id="{BF70100A-24C1-1428-27C9-F01AB18F79DA}"/>
              </a:ext>
            </a:extLst>
          </p:cNvPr>
          <p:cNvPicPr>
            <a:picLocks noChangeAspect="1"/>
          </p:cNvPicPr>
          <p:nvPr/>
        </p:nvPicPr>
        <p:blipFill rotWithShape="1">
          <a:blip r:embed="rId2">
            <a:alphaModFix amt="36000"/>
            <a:extLst>
              <a:ext uri="{BEBA8EAE-BF5A-486C-A8C5-ECC9F3942E4B}">
                <a14:imgProps xmlns:a14="http://schemas.microsoft.com/office/drawing/2010/main">
                  <a14:imgLayer r:embed="rId3">
                    <a14:imgEffect>
                      <a14:brightnessContrast bright="-37000"/>
                    </a14:imgEffect>
                  </a14:imgLayer>
                </a14:imgProps>
              </a:ext>
            </a:extLst>
          </a:blip>
          <a:srcRect l="16612" t="15221" r="19513" b="14944"/>
          <a:stretch/>
        </p:blipFill>
        <p:spPr>
          <a:xfrm flipV="1">
            <a:off x="2539837" y="446006"/>
            <a:ext cx="6475976" cy="5225757"/>
          </a:xfrm>
          <a:prstGeom prst="ellipse">
            <a:avLst/>
          </a:prstGeom>
          <a:effectLst>
            <a:softEdge rad="63500"/>
          </a:effectLst>
        </p:spPr>
      </p:pic>
    </p:spTree>
    <p:extLst>
      <p:ext uri="{BB962C8B-B14F-4D97-AF65-F5344CB8AC3E}">
        <p14:creationId xmlns:p14="http://schemas.microsoft.com/office/powerpoint/2010/main" val="331896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 presetClass="entr" presetSubtype="0" fill="hold" nodeType="afterEffect">
                                  <p:stCondLst>
                                    <p:cond delay="500"/>
                                  </p:stCondLst>
                                  <p:childTnLst>
                                    <p:set>
                                      <p:cBhvr>
                                        <p:cTn id="10" dur="1" fill="hold">
                                          <p:stCondLst>
                                            <p:cond delay="0"/>
                                          </p:stCondLst>
                                        </p:cTn>
                                        <p:tgtEl>
                                          <p:spTgt spid="4"/>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
  <TotalTime>644</TotalTime>
  <Words>1957</Words>
  <Application>Microsoft Office PowerPoint</Application>
  <PresentationFormat>Widescreen</PresentationFormat>
  <Paragraphs>208</Paragraphs>
  <Slides>18</Slides>
  <Notes>0</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Algerian</vt:lpstr>
      <vt:lpstr>arial</vt:lpstr>
      <vt:lpstr>Calibri</vt:lpstr>
      <vt:lpstr>Calisto MT</vt:lpstr>
      <vt:lpstr>Cambria Math</vt:lpstr>
      <vt:lpstr>Centaur</vt:lpstr>
      <vt:lpstr>FUTURA MEDIUM</vt:lpstr>
      <vt:lpstr>FUTURA MEDIUM</vt:lpstr>
      <vt:lpstr>Times New Roman</vt:lpstr>
      <vt:lpstr>Wingdings</vt:lpstr>
      <vt:lpstr>Wingdings 2</vt:lpstr>
      <vt:lpstr>Slate</vt:lpstr>
      <vt:lpstr>Sensitivity and Specificity: A Model Accuracy Checker</vt:lpstr>
      <vt:lpstr>The W Questions</vt:lpstr>
      <vt:lpstr>Confusion Matrix</vt:lpstr>
      <vt:lpstr>PowerPoint Presentation</vt:lpstr>
      <vt:lpstr>Sensitivity and Specificity</vt:lpstr>
      <vt:lpstr>A small use case example: Email Spam</vt:lpstr>
      <vt:lpstr>Application: Checking model accuracy using Sensitivity and Specificity</vt:lpstr>
      <vt:lpstr>Getting to know the Data</vt:lpstr>
      <vt:lpstr>PowerPoint Presentation</vt:lpstr>
      <vt:lpstr>PowerPoint Presentation</vt:lpstr>
      <vt:lpstr>Model Definition and Output</vt:lpstr>
      <vt:lpstr>Interpretation</vt:lpstr>
      <vt:lpstr>Checking Model Accuracy</vt:lpstr>
      <vt:lpstr>PowerPoint Presentation</vt:lpstr>
      <vt:lpstr>Conclusion</vt:lpstr>
      <vt:lpstr>PowerPoint Presentation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Shameek Bhowmick</dc:creator>
  <cp:lastModifiedBy>Shameek Bhowmick</cp:lastModifiedBy>
  <cp:revision>11</cp:revision>
  <dcterms:created xsi:type="dcterms:W3CDTF">2022-12-04T04:33:52Z</dcterms:created>
  <dcterms:modified xsi:type="dcterms:W3CDTF">2022-12-06T07:28:22Z</dcterms:modified>
</cp:coreProperties>
</file>